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147479821" r:id="rId2"/>
    <p:sldId id="2147479822" r:id="rId3"/>
    <p:sldId id="803" r:id="rId4"/>
    <p:sldId id="804" r:id="rId5"/>
    <p:sldId id="805" r:id="rId6"/>
    <p:sldId id="806" r:id="rId7"/>
    <p:sldId id="270" r:id="rId8"/>
    <p:sldId id="260" r:id="rId9"/>
    <p:sldId id="271" r:id="rId10"/>
    <p:sldId id="272" r:id="rId11"/>
    <p:sldId id="273" r:id="rId12"/>
    <p:sldId id="274" r:id="rId13"/>
    <p:sldId id="261" r:id="rId14"/>
    <p:sldId id="275" r:id="rId15"/>
    <p:sldId id="801" r:id="rId16"/>
    <p:sldId id="778" r:id="rId17"/>
    <p:sldId id="779" r:id="rId18"/>
    <p:sldId id="796" r:id="rId19"/>
    <p:sldId id="797" r:id="rId20"/>
    <p:sldId id="798" r:id="rId21"/>
    <p:sldId id="799" r:id="rId22"/>
    <p:sldId id="8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9" autoAdjust="0"/>
    <p:restoredTop sz="77123"/>
  </p:normalViewPr>
  <p:slideViewPr>
    <p:cSldViewPr snapToGrid="0">
      <p:cViewPr>
        <p:scale>
          <a:sx n="125" d="100"/>
          <a:sy n="125" d="100"/>
        </p:scale>
        <p:origin x="113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hyperlink" Target="https://www.umassp.edu/uits/umpo-ai-hub" TargetMode="Externa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www.umassp.edu/uits/umpo-ai-hub" TargetMode="External"/><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A59E4C-2721-4B09-92CB-39DE2E06C7C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DE2C03A-85F1-4212-BFD5-C487E9E3B432}">
      <dgm:prSet/>
      <dgm:spPr/>
      <dgm:t>
        <a:bodyPr/>
        <a:lstStyle/>
        <a:p>
          <a:r>
            <a:rPr lang="en-US" dirty="0"/>
            <a:t>Questions?</a:t>
          </a:r>
        </a:p>
      </dgm:t>
    </dgm:pt>
    <dgm:pt modelId="{E33C84DB-3572-4D0A-AC01-4F66E93837E4}" type="parTrans" cxnId="{E1C7167F-4FAF-4487-8D65-D6B3D1517572}">
      <dgm:prSet/>
      <dgm:spPr/>
      <dgm:t>
        <a:bodyPr/>
        <a:lstStyle/>
        <a:p>
          <a:endParaRPr lang="en-US"/>
        </a:p>
      </dgm:t>
    </dgm:pt>
    <dgm:pt modelId="{8245487B-538D-4C6D-9194-4AD8D5FC1675}" type="sibTrans" cxnId="{E1C7167F-4FAF-4487-8D65-D6B3D1517572}">
      <dgm:prSet/>
      <dgm:spPr/>
      <dgm:t>
        <a:bodyPr/>
        <a:lstStyle/>
        <a:p>
          <a:endParaRPr lang="en-US"/>
        </a:p>
      </dgm:t>
    </dgm:pt>
    <dgm:pt modelId="{88EA9C33-249F-4F66-BAD7-596ADADA69C5}">
      <dgm:prSet/>
      <dgm:spPr/>
      <dgm:t>
        <a:bodyPr/>
        <a:lstStyle/>
        <a:p>
          <a:r>
            <a:rPr lang="en-US" dirty="0"/>
            <a:t>AI Use Case request - Contact Shawn Skelly / Vanita Chawla </a:t>
          </a:r>
        </a:p>
      </dgm:t>
    </dgm:pt>
    <dgm:pt modelId="{FE069778-24C9-487B-9A1C-F7344767E10A}" type="parTrans" cxnId="{ADB54D11-C1D3-4EE8-8235-1E232EDFAF6D}">
      <dgm:prSet/>
      <dgm:spPr/>
      <dgm:t>
        <a:bodyPr/>
        <a:lstStyle/>
        <a:p>
          <a:endParaRPr lang="en-US"/>
        </a:p>
      </dgm:t>
    </dgm:pt>
    <dgm:pt modelId="{D848621C-702D-43E1-9280-BEFA8A8C5512}" type="sibTrans" cxnId="{ADB54D11-C1D3-4EE8-8235-1E232EDFAF6D}">
      <dgm:prSet/>
      <dgm:spPr/>
      <dgm:t>
        <a:bodyPr/>
        <a:lstStyle/>
        <a:p>
          <a:endParaRPr lang="en-US"/>
        </a:p>
      </dgm:t>
    </dgm:pt>
    <dgm:pt modelId="{E5D7CBFC-F5BD-45AE-89B6-ABEF9FD39ED9}">
      <dgm:prSet/>
      <dgm:spPr/>
      <dgm:t>
        <a:bodyPr/>
        <a:lstStyle/>
        <a:p>
          <a:r>
            <a:rPr lang="en-US" dirty="0">
              <a:hlinkClick xmlns:r="http://schemas.openxmlformats.org/officeDocument/2006/relationships" r:id="rId1"/>
            </a:rPr>
            <a:t>AI Hub Website</a:t>
          </a:r>
          <a:endParaRPr lang="en-US" dirty="0"/>
        </a:p>
      </dgm:t>
    </dgm:pt>
    <dgm:pt modelId="{C19C353F-2310-4490-BC21-7491135FF22A}" type="parTrans" cxnId="{89A0F36C-D3B7-4E9B-88CD-CE7F3F2836A4}">
      <dgm:prSet/>
      <dgm:spPr/>
      <dgm:t>
        <a:bodyPr/>
        <a:lstStyle/>
        <a:p>
          <a:endParaRPr lang="en-US"/>
        </a:p>
      </dgm:t>
    </dgm:pt>
    <dgm:pt modelId="{282160C2-8DEB-47E4-BB85-3812E420A419}" type="sibTrans" cxnId="{89A0F36C-D3B7-4E9B-88CD-CE7F3F2836A4}">
      <dgm:prSet/>
      <dgm:spPr/>
      <dgm:t>
        <a:bodyPr/>
        <a:lstStyle/>
        <a:p>
          <a:endParaRPr lang="en-US"/>
        </a:p>
      </dgm:t>
    </dgm:pt>
    <dgm:pt modelId="{D4EB59A7-3C6D-4992-B2A0-34ABFC85D6CE}">
      <dgm:prSet/>
      <dgm:spPr/>
      <dgm:t>
        <a:bodyPr/>
        <a:lstStyle/>
        <a:p>
          <a:r>
            <a:rPr lang="en-US" dirty="0"/>
            <a:t>Slack channel: </a:t>
          </a:r>
          <a:r>
            <a:rPr lang="en-US" b="1" dirty="0"/>
            <a:t>#</a:t>
          </a:r>
          <a:r>
            <a:rPr lang="en-US" b="1" dirty="0" err="1"/>
            <a:t>umpo</a:t>
          </a:r>
          <a:r>
            <a:rPr lang="en-US" b="1" dirty="0"/>
            <a:t>-ai-hub</a:t>
          </a:r>
          <a:endParaRPr lang="en-US" dirty="0"/>
        </a:p>
      </dgm:t>
    </dgm:pt>
    <dgm:pt modelId="{77D16C6E-F36F-459A-B8BC-E11BD362AAA2}" type="parTrans" cxnId="{4B84DCEA-9927-4845-9702-80D5D4254810}">
      <dgm:prSet/>
      <dgm:spPr/>
      <dgm:t>
        <a:bodyPr/>
        <a:lstStyle/>
        <a:p>
          <a:endParaRPr lang="en-US"/>
        </a:p>
      </dgm:t>
    </dgm:pt>
    <dgm:pt modelId="{61A44DCD-4923-4DC7-ABDD-78A1662CFF1B}" type="sibTrans" cxnId="{4B84DCEA-9927-4845-9702-80D5D4254810}">
      <dgm:prSet/>
      <dgm:spPr/>
      <dgm:t>
        <a:bodyPr/>
        <a:lstStyle/>
        <a:p>
          <a:endParaRPr lang="en-US"/>
        </a:p>
      </dgm:t>
    </dgm:pt>
    <dgm:pt modelId="{96BF294E-49AB-4C08-BEB0-C970F67021D5}" type="pres">
      <dgm:prSet presAssocID="{ADA59E4C-2721-4B09-92CB-39DE2E06C7C6}" presName="root" presStyleCnt="0">
        <dgm:presLayoutVars>
          <dgm:dir/>
          <dgm:resizeHandles val="exact"/>
        </dgm:presLayoutVars>
      </dgm:prSet>
      <dgm:spPr/>
    </dgm:pt>
    <dgm:pt modelId="{2D2072B0-C313-49A7-B909-D5F98049E56C}" type="pres">
      <dgm:prSet presAssocID="{ADA59E4C-2721-4B09-92CB-39DE2E06C7C6}" presName="container" presStyleCnt="0">
        <dgm:presLayoutVars>
          <dgm:dir/>
          <dgm:resizeHandles val="exact"/>
        </dgm:presLayoutVars>
      </dgm:prSet>
      <dgm:spPr/>
    </dgm:pt>
    <dgm:pt modelId="{CAA8CB43-786E-415A-9B03-61D1BC230FC8}" type="pres">
      <dgm:prSet presAssocID="{DDE2C03A-85F1-4212-BFD5-C487E9E3B432}" presName="compNode" presStyleCnt="0"/>
      <dgm:spPr/>
    </dgm:pt>
    <dgm:pt modelId="{DFB31D98-4E38-4D5C-969D-87AA3BE30CA5}" type="pres">
      <dgm:prSet presAssocID="{DDE2C03A-85F1-4212-BFD5-C487E9E3B432}" presName="iconBgRect" presStyleLbl="bgShp" presStyleIdx="0" presStyleCnt="4"/>
      <dgm:spPr/>
    </dgm:pt>
    <dgm:pt modelId="{E6CE4AF7-E9B5-48FB-BA7D-EDAB5730405F}" type="pres">
      <dgm:prSet presAssocID="{DDE2C03A-85F1-4212-BFD5-C487E9E3B432}"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 mark"/>
        </a:ext>
      </dgm:extLst>
    </dgm:pt>
    <dgm:pt modelId="{12062F31-A955-4E3A-9A5E-3E0575D658ED}" type="pres">
      <dgm:prSet presAssocID="{DDE2C03A-85F1-4212-BFD5-C487E9E3B432}" presName="spaceRect" presStyleCnt="0"/>
      <dgm:spPr/>
    </dgm:pt>
    <dgm:pt modelId="{1E69CC06-D437-46B0-8E42-3498FC3CD8C0}" type="pres">
      <dgm:prSet presAssocID="{DDE2C03A-85F1-4212-BFD5-C487E9E3B432}" presName="textRect" presStyleLbl="revTx" presStyleIdx="0" presStyleCnt="4">
        <dgm:presLayoutVars>
          <dgm:chMax val="1"/>
          <dgm:chPref val="1"/>
        </dgm:presLayoutVars>
      </dgm:prSet>
      <dgm:spPr/>
    </dgm:pt>
    <dgm:pt modelId="{8CD8C415-6D89-49AC-B059-4A0A92E20FF2}" type="pres">
      <dgm:prSet presAssocID="{8245487B-538D-4C6D-9194-4AD8D5FC1675}" presName="sibTrans" presStyleLbl="sibTrans2D1" presStyleIdx="0" presStyleCnt="0"/>
      <dgm:spPr/>
    </dgm:pt>
    <dgm:pt modelId="{41823FE5-9619-43AF-9F84-08D0DD9C1597}" type="pres">
      <dgm:prSet presAssocID="{88EA9C33-249F-4F66-BAD7-596ADADA69C5}" presName="compNode" presStyleCnt="0"/>
      <dgm:spPr/>
    </dgm:pt>
    <dgm:pt modelId="{0930803B-FE5D-4387-B2DE-0A8A419F03F9}" type="pres">
      <dgm:prSet presAssocID="{88EA9C33-249F-4F66-BAD7-596ADADA69C5}" presName="iconBgRect" presStyleLbl="bgShp" presStyleIdx="1" presStyleCnt="4"/>
      <dgm:spPr/>
    </dgm:pt>
    <dgm:pt modelId="{952909B2-BBC6-4F0B-B779-4F5A9BF9531E}" type="pres">
      <dgm:prSet presAssocID="{88EA9C33-249F-4F66-BAD7-596ADADA69C5}"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 Network"/>
        </a:ext>
      </dgm:extLst>
    </dgm:pt>
    <dgm:pt modelId="{DC2A4C7E-3478-4D42-922F-8890B63C2482}" type="pres">
      <dgm:prSet presAssocID="{88EA9C33-249F-4F66-BAD7-596ADADA69C5}" presName="spaceRect" presStyleCnt="0"/>
      <dgm:spPr/>
    </dgm:pt>
    <dgm:pt modelId="{429DE6A3-63F5-4C7C-9B11-0F4D34DFFD38}" type="pres">
      <dgm:prSet presAssocID="{88EA9C33-249F-4F66-BAD7-596ADADA69C5}" presName="textRect" presStyleLbl="revTx" presStyleIdx="1" presStyleCnt="4">
        <dgm:presLayoutVars>
          <dgm:chMax val="1"/>
          <dgm:chPref val="1"/>
        </dgm:presLayoutVars>
      </dgm:prSet>
      <dgm:spPr/>
    </dgm:pt>
    <dgm:pt modelId="{4FB22B30-6863-4DB0-881F-7D91E0355222}" type="pres">
      <dgm:prSet presAssocID="{D848621C-702D-43E1-9280-BEFA8A8C5512}" presName="sibTrans" presStyleLbl="sibTrans2D1" presStyleIdx="0" presStyleCnt="0"/>
      <dgm:spPr/>
    </dgm:pt>
    <dgm:pt modelId="{E18A05AD-65B3-4DC3-A76E-5C40F5FCDFCA}" type="pres">
      <dgm:prSet presAssocID="{E5D7CBFC-F5BD-45AE-89B6-ABEF9FD39ED9}" presName="compNode" presStyleCnt="0"/>
      <dgm:spPr/>
    </dgm:pt>
    <dgm:pt modelId="{D9D91CC2-9008-4F49-AEB5-6CD845EF1625}" type="pres">
      <dgm:prSet presAssocID="{E5D7CBFC-F5BD-45AE-89B6-ABEF9FD39ED9}" presName="iconBgRect" presStyleLbl="bgShp" presStyleIdx="2" presStyleCnt="4"/>
      <dgm:spPr/>
    </dgm:pt>
    <dgm:pt modelId="{2572C165-B6BD-461E-BB76-9A6D627A3926}" type="pres">
      <dgm:prSet presAssocID="{E5D7CBFC-F5BD-45AE-89B6-ABEF9FD39ED9}"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itor"/>
        </a:ext>
      </dgm:extLst>
    </dgm:pt>
    <dgm:pt modelId="{025858A7-E2ED-491D-BCFF-1DCE86351EA6}" type="pres">
      <dgm:prSet presAssocID="{E5D7CBFC-F5BD-45AE-89B6-ABEF9FD39ED9}" presName="spaceRect" presStyleCnt="0"/>
      <dgm:spPr/>
    </dgm:pt>
    <dgm:pt modelId="{47554968-A91C-4315-AAE1-611550091D54}" type="pres">
      <dgm:prSet presAssocID="{E5D7CBFC-F5BD-45AE-89B6-ABEF9FD39ED9}" presName="textRect" presStyleLbl="revTx" presStyleIdx="2" presStyleCnt="4">
        <dgm:presLayoutVars>
          <dgm:chMax val="1"/>
          <dgm:chPref val="1"/>
        </dgm:presLayoutVars>
      </dgm:prSet>
      <dgm:spPr/>
    </dgm:pt>
    <dgm:pt modelId="{ADE02D47-0900-45E5-87B1-D5708FFF3888}" type="pres">
      <dgm:prSet presAssocID="{282160C2-8DEB-47E4-BB85-3812E420A419}" presName="sibTrans" presStyleLbl="sibTrans2D1" presStyleIdx="0" presStyleCnt="0"/>
      <dgm:spPr/>
    </dgm:pt>
    <dgm:pt modelId="{A7ADC26D-D846-4657-90BD-9E57EA30DAB4}" type="pres">
      <dgm:prSet presAssocID="{D4EB59A7-3C6D-4992-B2A0-34ABFC85D6CE}" presName="compNode" presStyleCnt="0"/>
      <dgm:spPr/>
    </dgm:pt>
    <dgm:pt modelId="{99A030BA-E1C2-44AC-9A05-520D1ED87977}" type="pres">
      <dgm:prSet presAssocID="{D4EB59A7-3C6D-4992-B2A0-34ABFC85D6CE}" presName="iconBgRect" presStyleLbl="bgShp" presStyleIdx="3" presStyleCnt="4"/>
      <dgm:spPr/>
    </dgm:pt>
    <dgm:pt modelId="{1E36EC2A-203F-4974-B6AE-75B3A0DA30CE}" type="pres">
      <dgm:prSet presAssocID="{D4EB59A7-3C6D-4992-B2A0-34ABFC85D6CE}"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ubtitles"/>
        </a:ext>
      </dgm:extLst>
    </dgm:pt>
    <dgm:pt modelId="{37D9E217-E89C-4A3E-BE84-3619E776AE93}" type="pres">
      <dgm:prSet presAssocID="{D4EB59A7-3C6D-4992-B2A0-34ABFC85D6CE}" presName="spaceRect" presStyleCnt="0"/>
      <dgm:spPr/>
    </dgm:pt>
    <dgm:pt modelId="{3CD026D1-7ED0-4F44-9E3A-7ABF85741142}" type="pres">
      <dgm:prSet presAssocID="{D4EB59A7-3C6D-4992-B2A0-34ABFC85D6CE}" presName="textRect" presStyleLbl="revTx" presStyleIdx="3" presStyleCnt="4">
        <dgm:presLayoutVars>
          <dgm:chMax val="1"/>
          <dgm:chPref val="1"/>
        </dgm:presLayoutVars>
      </dgm:prSet>
      <dgm:spPr/>
    </dgm:pt>
  </dgm:ptLst>
  <dgm:cxnLst>
    <dgm:cxn modelId="{ADB54D11-C1D3-4EE8-8235-1E232EDFAF6D}" srcId="{ADA59E4C-2721-4B09-92CB-39DE2E06C7C6}" destId="{88EA9C33-249F-4F66-BAD7-596ADADA69C5}" srcOrd="1" destOrd="0" parTransId="{FE069778-24C9-487B-9A1C-F7344767E10A}" sibTransId="{D848621C-702D-43E1-9280-BEFA8A8C5512}"/>
    <dgm:cxn modelId="{0F54DF24-D641-4B30-A5BC-1AC3D004A79E}" type="presOf" srcId="{E5D7CBFC-F5BD-45AE-89B6-ABEF9FD39ED9}" destId="{47554968-A91C-4315-AAE1-611550091D54}" srcOrd="0" destOrd="0" presId="urn:microsoft.com/office/officeart/2018/2/layout/IconCircleList"/>
    <dgm:cxn modelId="{FEBAA443-1998-437E-AAC0-18649BBFD917}" type="presOf" srcId="{282160C2-8DEB-47E4-BB85-3812E420A419}" destId="{ADE02D47-0900-45E5-87B1-D5708FFF3888}" srcOrd="0" destOrd="0" presId="urn:microsoft.com/office/officeart/2018/2/layout/IconCircleList"/>
    <dgm:cxn modelId="{285D456B-2A6F-4F0C-8F07-70C29575E913}" type="presOf" srcId="{DDE2C03A-85F1-4212-BFD5-C487E9E3B432}" destId="{1E69CC06-D437-46B0-8E42-3498FC3CD8C0}" srcOrd="0" destOrd="0" presId="urn:microsoft.com/office/officeart/2018/2/layout/IconCircleList"/>
    <dgm:cxn modelId="{89A0F36C-D3B7-4E9B-88CD-CE7F3F2836A4}" srcId="{ADA59E4C-2721-4B09-92CB-39DE2E06C7C6}" destId="{E5D7CBFC-F5BD-45AE-89B6-ABEF9FD39ED9}" srcOrd="2" destOrd="0" parTransId="{C19C353F-2310-4490-BC21-7491135FF22A}" sibTransId="{282160C2-8DEB-47E4-BB85-3812E420A419}"/>
    <dgm:cxn modelId="{511EEF79-D3F4-40FB-827D-58567690CDE9}" type="presOf" srcId="{D848621C-702D-43E1-9280-BEFA8A8C5512}" destId="{4FB22B30-6863-4DB0-881F-7D91E0355222}" srcOrd="0" destOrd="0" presId="urn:microsoft.com/office/officeart/2018/2/layout/IconCircleList"/>
    <dgm:cxn modelId="{E1C7167F-4FAF-4487-8D65-D6B3D1517572}" srcId="{ADA59E4C-2721-4B09-92CB-39DE2E06C7C6}" destId="{DDE2C03A-85F1-4212-BFD5-C487E9E3B432}" srcOrd="0" destOrd="0" parTransId="{E33C84DB-3572-4D0A-AC01-4F66E93837E4}" sibTransId="{8245487B-538D-4C6D-9194-4AD8D5FC1675}"/>
    <dgm:cxn modelId="{65E41C81-4AA5-4CB5-AAD1-F042197D3B4A}" type="presOf" srcId="{D4EB59A7-3C6D-4992-B2A0-34ABFC85D6CE}" destId="{3CD026D1-7ED0-4F44-9E3A-7ABF85741142}" srcOrd="0" destOrd="0" presId="urn:microsoft.com/office/officeart/2018/2/layout/IconCircleList"/>
    <dgm:cxn modelId="{97686E92-FF3C-4A6E-B86B-0A5F31E45C1F}" type="presOf" srcId="{ADA59E4C-2721-4B09-92CB-39DE2E06C7C6}" destId="{96BF294E-49AB-4C08-BEB0-C970F67021D5}" srcOrd="0" destOrd="0" presId="urn:microsoft.com/office/officeart/2018/2/layout/IconCircleList"/>
    <dgm:cxn modelId="{034CB5AD-2591-4498-A419-D425CA096C33}" type="presOf" srcId="{8245487B-538D-4C6D-9194-4AD8D5FC1675}" destId="{8CD8C415-6D89-49AC-B059-4A0A92E20FF2}" srcOrd="0" destOrd="0" presId="urn:microsoft.com/office/officeart/2018/2/layout/IconCircleList"/>
    <dgm:cxn modelId="{9D8D54D7-D020-4251-A1F2-AB0C4FCB03A7}" type="presOf" srcId="{88EA9C33-249F-4F66-BAD7-596ADADA69C5}" destId="{429DE6A3-63F5-4C7C-9B11-0F4D34DFFD38}" srcOrd="0" destOrd="0" presId="urn:microsoft.com/office/officeart/2018/2/layout/IconCircleList"/>
    <dgm:cxn modelId="{4B84DCEA-9927-4845-9702-80D5D4254810}" srcId="{ADA59E4C-2721-4B09-92CB-39DE2E06C7C6}" destId="{D4EB59A7-3C6D-4992-B2A0-34ABFC85D6CE}" srcOrd="3" destOrd="0" parTransId="{77D16C6E-F36F-459A-B8BC-E11BD362AAA2}" sibTransId="{61A44DCD-4923-4DC7-ABDD-78A1662CFF1B}"/>
    <dgm:cxn modelId="{B9230CA8-260A-4C9F-987A-EFB88FB209E6}" type="presParOf" srcId="{96BF294E-49AB-4C08-BEB0-C970F67021D5}" destId="{2D2072B0-C313-49A7-B909-D5F98049E56C}" srcOrd="0" destOrd="0" presId="urn:microsoft.com/office/officeart/2018/2/layout/IconCircleList"/>
    <dgm:cxn modelId="{BCB4F88B-49BD-4EF6-AE6D-0623D15982CA}" type="presParOf" srcId="{2D2072B0-C313-49A7-B909-D5F98049E56C}" destId="{CAA8CB43-786E-415A-9B03-61D1BC230FC8}" srcOrd="0" destOrd="0" presId="urn:microsoft.com/office/officeart/2018/2/layout/IconCircleList"/>
    <dgm:cxn modelId="{B03817E4-F9DC-45DF-B57E-B516FC4B3894}" type="presParOf" srcId="{CAA8CB43-786E-415A-9B03-61D1BC230FC8}" destId="{DFB31D98-4E38-4D5C-969D-87AA3BE30CA5}" srcOrd="0" destOrd="0" presId="urn:microsoft.com/office/officeart/2018/2/layout/IconCircleList"/>
    <dgm:cxn modelId="{D954019B-501E-48BF-A253-A64E428AD7B4}" type="presParOf" srcId="{CAA8CB43-786E-415A-9B03-61D1BC230FC8}" destId="{E6CE4AF7-E9B5-48FB-BA7D-EDAB5730405F}" srcOrd="1" destOrd="0" presId="urn:microsoft.com/office/officeart/2018/2/layout/IconCircleList"/>
    <dgm:cxn modelId="{450B480D-0EF4-414B-BCB0-F6A8E1A08A2F}" type="presParOf" srcId="{CAA8CB43-786E-415A-9B03-61D1BC230FC8}" destId="{12062F31-A955-4E3A-9A5E-3E0575D658ED}" srcOrd="2" destOrd="0" presId="urn:microsoft.com/office/officeart/2018/2/layout/IconCircleList"/>
    <dgm:cxn modelId="{75065E8C-D5B5-4397-9C6F-F656519AE95E}" type="presParOf" srcId="{CAA8CB43-786E-415A-9B03-61D1BC230FC8}" destId="{1E69CC06-D437-46B0-8E42-3498FC3CD8C0}" srcOrd="3" destOrd="0" presId="urn:microsoft.com/office/officeart/2018/2/layout/IconCircleList"/>
    <dgm:cxn modelId="{46A4D82F-1BBC-4A13-A3A0-7A0CAF529900}" type="presParOf" srcId="{2D2072B0-C313-49A7-B909-D5F98049E56C}" destId="{8CD8C415-6D89-49AC-B059-4A0A92E20FF2}" srcOrd="1" destOrd="0" presId="urn:microsoft.com/office/officeart/2018/2/layout/IconCircleList"/>
    <dgm:cxn modelId="{08098258-405E-41D3-90B2-63E86DB0D9CA}" type="presParOf" srcId="{2D2072B0-C313-49A7-B909-D5F98049E56C}" destId="{41823FE5-9619-43AF-9F84-08D0DD9C1597}" srcOrd="2" destOrd="0" presId="urn:microsoft.com/office/officeart/2018/2/layout/IconCircleList"/>
    <dgm:cxn modelId="{35D1453B-D3FF-4D45-8A41-56EBAB96C42D}" type="presParOf" srcId="{41823FE5-9619-43AF-9F84-08D0DD9C1597}" destId="{0930803B-FE5D-4387-B2DE-0A8A419F03F9}" srcOrd="0" destOrd="0" presId="urn:microsoft.com/office/officeart/2018/2/layout/IconCircleList"/>
    <dgm:cxn modelId="{33B93376-9357-4E96-B94F-C0196CBC79B3}" type="presParOf" srcId="{41823FE5-9619-43AF-9F84-08D0DD9C1597}" destId="{952909B2-BBC6-4F0B-B779-4F5A9BF9531E}" srcOrd="1" destOrd="0" presId="urn:microsoft.com/office/officeart/2018/2/layout/IconCircleList"/>
    <dgm:cxn modelId="{183ACB78-6444-4600-8529-17A794B0C8A1}" type="presParOf" srcId="{41823FE5-9619-43AF-9F84-08D0DD9C1597}" destId="{DC2A4C7E-3478-4D42-922F-8890B63C2482}" srcOrd="2" destOrd="0" presId="urn:microsoft.com/office/officeart/2018/2/layout/IconCircleList"/>
    <dgm:cxn modelId="{FCB0EAE7-FE3D-4C88-BD65-7F7109B20EC7}" type="presParOf" srcId="{41823FE5-9619-43AF-9F84-08D0DD9C1597}" destId="{429DE6A3-63F5-4C7C-9B11-0F4D34DFFD38}" srcOrd="3" destOrd="0" presId="urn:microsoft.com/office/officeart/2018/2/layout/IconCircleList"/>
    <dgm:cxn modelId="{F814B23D-3B37-4B2A-A6D2-C571FB80D6DE}" type="presParOf" srcId="{2D2072B0-C313-49A7-B909-D5F98049E56C}" destId="{4FB22B30-6863-4DB0-881F-7D91E0355222}" srcOrd="3" destOrd="0" presId="urn:microsoft.com/office/officeart/2018/2/layout/IconCircleList"/>
    <dgm:cxn modelId="{D1B4D60D-2C46-4AF6-9D96-EAE09A74B1D6}" type="presParOf" srcId="{2D2072B0-C313-49A7-B909-D5F98049E56C}" destId="{E18A05AD-65B3-4DC3-A76E-5C40F5FCDFCA}" srcOrd="4" destOrd="0" presId="urn:microsoft.com/office/officeart/2018/2/layout/IconCircleList"/>
    <dgm:cxn modelId="{C3683411-5D95-4724-8064-5E955220F57C}" type="presParOf" srcId="{E18A05AD-65B3-4DC3-A76E-5C40F5FCDFCA}" destId="{D9D91CC2-9008-4F49-AEB5-6CD845EF1625}" srcOrd="0" destOrd="0" presId="urn:microsoft.com/office/officeart/2018/2/layout/IconCircleList"/>
    <dgm:cxn modelId="{FC0BC367-B86E-4F26-B40F-DAB7027616A5}" type="presParOf" srcId="{E18A05AD-65B3-4DC3-A76E-5C40F5FCDFCA}" destId="{2572C165-B6BD-461E-BB76-9A6D627A3926}" srcOrd="1" destOrd="0" presId="urn:microsoft.com/office/officeart/2018/2/layout/IconCircleList"/>
    <dgm:cxn modelId="{5113F06C-C6D7-487D-B528-0AEECD588E16}" type="presParOf" srcId="{E18A05AD-65B3-4DC3-A76E-5C40F5FCDFCA}" destId="{025858A7-E2ED-491D-BCFF-1DCE86351EA6}" srcOrd="2" destOrd="0" presId="urn:microsoft.com/office/officeart/2018/2/layout/IconCircleList"/>
    <dgm:cxn modelId="{262B2FDE-4D68-472D-B2C6-E14DFEC063BF}" type="presParOf" srcId="{E18A05AD-65B3-4DC3-A76E-5C40F5FCDFCA}" destId="{47554968-A91C-4315-AAE1-611550091D54}" srcOrd="3" destOrd="0" presId="urn:microsoft.com/office/officeart/2018/2/layout/IconCircleList"/>
    <dgm:cxn modelId="{0C0F96FC-1D2E-4627-833C-32A0FC02779E}" type="presParOf" srcId="{2D2072B0-C313-49A7-B909-D5F98049E56C}" destId="{ADE02D47-0900-45E5-87B1-D5708FFF3888}" srcOrd="5" destOrd="0" presId="urn:microsoft.com/office/officeart/2018/2/layout/IconCircleList"/>
    <dgm:cxn modelId="{4E0C74DC-10F8-4683-AF0B-F8840E45D273}" type="presParOf" srcId="{2D2072B0-C313-49A7-B909-D5F98049E56C}" destId="{A7ADC26D-D846-4657-90BD-9E57EA30DAB4}" srcOrd="6" destOrd="0" presId="urn:microsoft.com/office/officeart/2018/2/layout/IconCircleList"/>
    <dgm:cxn modelId="{BBB049F0-CFFA-4848-B586-77E2BFD510AF}" type="presParOf" srcId="{A7ADC26D-D846-4657-90BD-9E57EA30DAB4}" destId="{99A030BA-E1C2-44AC-9A05-520D1ED87977}" srcOrd="0" destOrd="0" presId="urn:microsoft.com/office/officeart/2018/2/layout/IconCircleList"/>
    <dgm:cxn modelId="{CFC6B2C0-618D-442F-933E-8939A8D98B78}" type="presParOf" srcId="{A7ADC26D-D846-4657-90BD-9E57EA30DAB4}" destId="{1E36EC2A-203F-4974-B6AE-75B3A0DA30CE}" srcOrd="1" destOrd="0" presId="urn:microsoft.com/office/officeart/2018/2/layout/IconCircleList"/>
    <dgm:cxn modelId="{B294084B-FFE2-4BF6-B962-D03A89103385}" type="presParOf" srcId="{A7ADC26D-D846-4657-90BD-9E57EA30DAB4}" destId="{37D9E217-E89C-4A3E-BE84-3619E776AE93}" srcOrd="2" destOrd="0" presId="urn:microsoft.com/office/officeart/2018/2/layout/IconCircleList"/>
    <dgm:cxn modelId="{71255796-9353-4187-A7F3-D8E1D527D5A8}" type="presParOf" srcId="{A7ADC26D-D846-4657-90BD-9E57EA30DAB4}" destId="{3CD026D1-7ED0-4F44-9E3A-7ABF8574114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31D98-4E38-4D5C-969D-87AA3BE30CA5}">
      <dsp:nvSpPr>
        <dsp:cNvPr id="0" name=""/>
        <dsp:cNvSpPr/>
      </dsp:nvSpPr>
      <dsp:spPr>
        <a:xfrm>
          <a:off x="279883" y="779173"/>
          <a:ext cx="1370778" cy="13707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E4AF7-E9B5-48FB-BA7D-EDAB5730405F}">
      <dsp:nvSpPr>
        <dsp:cNvPr id="0" name=""/>
        <dsp:cNvSpPr/>
      </dsp:nvSpPr>
      <dsp:spPr>
        <a:xfrm>
          <a:off x="567746" y="1067036"/>
          <a:ext cx="795051" cy="7950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69CC06-D437-46B0-8E42-3498FC3CD8C0}">
      <dsp:nvSpPr>
        <dsp:cNvPr id="0" name=""/>
        <dsp:cNvSpPr/>
      </dsp:nvSpPr>
      <dsp:spPr>
        <a:xfrm>
          <a:off x="1944399" y="779173"/>
          <a:ext cx="3231120" cy="137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Questions?</a:t>
          </a:r>
        </a:p>
      </dsp:txBody>
      <dsp:txXfrm>
        <a:off x="1944399" y="779173"/>
        <a:ext cx="3231120" cy="1370778"/>
      </dsp:txXfrm>
    </dsp:sp>
    <dsp:sp modelId="{0930803B-FE5D-4387-B2DE-0A8A419F03F9}">
      <dsp:nvSpPr>
        <dsp:cNvPr id="0" name=""/>
        <dsp:cNvSpPr/>
      </dsp:nvSpPr>
      <dsp:spPr>
        <a:xfrm>
          <a:off x="5738518" y="779173"/>
          <a:ext cx="1370778" cy="13707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909B2-BBC6-4F0B-B779-4F5A9BF9531E}">
      <dsp:nvSpPr>
        <dsp:cNvPr id="0" name=""/>
        <dsp:cNvSpPr/>
      </dsp:nvSpPr>
      <dsp:spPr>
        <a:xfrm>
          <a:off x="6026382" y="1067036"/>
          <a:ext cx="795051" cy="7950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DE6A3-63F5-4C7C-9B11-0F4D34DFFD38}">
      <dsp:nvSpPr>
        <dsp:cNvPr id="0" name=""/>
        <dsp:cNvSpPr/>
      </dsp:nvSpPr>
      <dsp:spPr>
        <a:xfrm>
          <a:off x="7403035" y="779173"/>
          <a:ext cx="3231120" cy="137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AI Use Case request - Contact Shawn Skelly / Vanita Chawla </a:t>
          </a:r>
        </a:p>
      </dsp:txBody>
      <dsp:txXfrm>
        <a:off x="7403035" y="779173"/>
        <a:ext cx="3231120" cy="1370778"/>
      </dsp:txXfrm>
    </dsp:sp>
    <dsp:sp modelId="{D9D91CC2-9008-4F49-AEB5-6CD845EF1625}">
      <dsp:nvSpPr>
        <dsp:cNvPr id="0" name=""/>
        <dsp:cNvSpPr/>
      </dsp:nvSpPr>
      <dsp:spPr>
        <a:xfrm>
          <a:off x="279883" y="3030655"/>
          <a:ext cx="1370778" cy="13707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72C165-B6BD-461E-BB76-9A6D627A3926}">
      <dsp:nvSpPr>
        <dsp:cNvPr id="0" name=""/>
        <dsp:cNvSpPr/>
      </dsp:nvSpPr>
      <dsp:spPr>
        <a:xfrm>
          <a:off x="567746" y="3318518"/>
          <a:ext cx="795051" cy="7950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554968-A91C-4315-AAE1-611550091D54}">
      <dsp:nvSpPr>
        <dsp:cNvPr id="0" name=""/>
        <dsp:cNvSpPr/>
      </dsp:nvSpPr>
      <dsp:spPr>
        <a:xfrm>
          <a:off x="1944399" y="3030655"/>
          <a:ext cx="3231120" cy="137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hlinkClick xmlns:r="http://schemas.openxmlformats.org/officeDocument/2006/relationships" r:id="rId7"/>
            </a:rPr>
            <a:t>AI Hub Website</a:t>
          </a:r>
          <a:endParaRPr lang="en-US" sz="2400" kern="1200" dirty="0"/>
        </a:p>
      </dsp:txBody>
      <dsp:txXfrm>
        <a:off x="1944399" y="3030655"/>
        <a:ext cx="3231120" cy="1370778"/>
      </dsp:txXfrm>
    </dsp:sp>
    <dsp:sp modelId="{99A030BA-E1C2-44AC-9A05-520D1ED87977}">
      <dsp:nvSpPr>
        <dsp:cNvPr id="0" name=""/>
        <dsp:cNvSpPr/>
      </dsp:nvSpPr>
      <dsp:spPr>
        <a:xfrm>
          <a:off x="5738518" y="3030655"/>
          <a:ext cx="1370778" cy="13707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6EC2A-203F-4974-B6AE-75B3A0DA30CE}">
      <dsp:nvSpPr>
        <dsp:cNvPr id="0" name=""/>
        <dsp:cNvSpPr/>
      </dsp:nvSpPr>
      <dsp:spPr>
        <a:xfrm>
          <a:off x="6026382" y="3318518"/>
          <a:ext cx="795051" cy="795051"/>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D026D1-7ED0-4F44-9E3A-7ABF85741142}">
      <dsp:nvSpPr>
        <dsp:cNvPr id="0" name=""/>
        <dsp:cNvSpPr/>
      </dsp:nvSpPr>
      <dsp:spPr>
        <a:xfrm>
          <a:off x="7403035" y="3030655"/>
          <a:ext cx="3231120" cy="137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Slack channel: </a:t>
          </a:r>
          <a:r>
            <a:rPr lang="en-US" sz="2400" b="1" kern="1200" dirty="0"/>
            <a:t>#</a:t>
          </a:r>
          <a:r>
            <a:rPr lang="en-US" sz="2400" b="1" kern="1200" dirty="0" err="1"/>
            <a:t>umpo</a:t>
          </a:r>
          <a:r>
            <a:rPr lang="en-US" sz="2400" b="1" kern="1200" dirty="0"/>
            <a:t>-ai-hub</a:t>
          </a:r>
          <a:endParaRPr lang="en-US" sz="2400" kern="1200" dirty="0"/>
        </a:p>
      </dsp:txBody>
      <dsp:txXfrm>
        <a:off x="7403035" y="3030655"/>
        <a:ext cx="3231120" cy="137077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29EDA-859D-4832-8A2B-5B6DDB12CFB4}"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8F841-C0B2-45C7-B14E-C4BEE4595CE5}" type="slidenum">
              <a:rPr lang="en-US" smtClean="0"/>
              <a:t>‹#›</a:t>
            </a:fld>
            <a:endParaRPr lang="en-US"/>
          </a:p>
        </p:txBody>
      </p:sp>
    </p:spTree>
    <p:extLst>
      <p:ext uri="{BB962C8B-B14F-4D97-AF65-F5344CB8AC3E}">
        <p14:creationId xmlns:p14="http://schemas.microsoft.com/office/powerpoint/2010/main" val="252703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massp.edu/uits/umpo-ai-hu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D616E-FAFF-0246-8008-410B45D7CB1E}" type="slidenum">
              <a:rPr kumimoji="0" lang="en-US" sz="1200" b="0" i="0" u="none" strike="noStrike" kern="1200" cap="none" spc="0" normalizeH="0" baseline="0" noProof="0" smtClean="0">
                <a:ln>
                  <a:noFill/>
                </a:ln>
                <a:solidFill>
                  <a:prstClr val="black"/>
                </a:solidFill>
                <a:effectLst/>
                <a:uLnTx/>
                <a:uFillTx/>
                <a:latin typeface="20 db"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20 db" charset="0"/>
              <a:ea typeface="+mn-ea"/>
              <a:cs typeface="+mn-cs"/>
            </a:endParaRPr>
          </a:p>
        </p:txBody>
      </p:sp>
    </p:spTree>
    <p:extLst>
      <p:ext uri="{BB962C8B-B14F-4D97-AF65-F5344CB8AC3E}">
        <p14:creationId xmlns:p14="http://schemas.microsoft.com/office/powerpoint/2010/main" val="341452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89EFB-5A1B-5747-C1A6-D03A24A84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87CC5-A9CB-E423-02C8-9246A572D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CBF6E-BFAA-3149-ABEC-34AF96D7AC20}"/>
              </a:ext>
            </a:extLst>
          </p:cNvPr>
          <p:cNvSpPr>
            <a:spLocks noGrp="1"/>
          </p:cNvSpPr>
          <p:nvPr>
            <p:ph type="body" idx="1"/>
          </p:nvPr>
        </p:nvSpPr>
        <p:spPr/>
        <p:txBody>
          <a:bodyPr/>
          <a:lstStyle/>
          <a:p>
            <a:r>
              <a:rPr lang="en-US" dirty="0"/>
              <a:t>The image on this slide provides the following information:</a:t>
            </a:r>
          </a:p>
          <a:p>
            <a:pPr marL="171450" indent="-171450">
              <a:buFont typeface="Arial" panose="020B0604020202020204" pitchFamily="34" charset="0"/>
              <a:buChar char="•"/>
            </a:pPr>
            <a:r>
              <a:rPr lang="en-US" dirty="0"/>
              <a:t>UMPO AI Hub: Your Compass for Navigating AI</a:t>
            </a:r>
          </a:p>
          <a:p>
            <a:pPr marL="171450" indent="-171450">
              <a:buFont typeface="Arial" panose="020B0604020202020204" pitchFamily="34" charset="0"/>
              <a:buChar char="•"/>
            </a:pPr>
            <a:r>
              <a:rPr lang="en-US" dirty="0"/>
              <a:t>Contact email address: </a:t>
            </a:r>
            <a:r>
              <a:rPr lang="en-US" dirty="0" err="1"/>
              <a:t>uits.ai.hub@umassp.edu</a:t>
            </a:r>
            <a:r>
              <a:rPr lang="en-US" dirty="0"/>
              <a:t>. </a:t>
            </a:r>
          </a:p>
          <a:p>
            <a:pPr marL="171450" indent="-171450">
              <a:buFont typeface="Arial" panose="020B0604020202020204" pitchFamily="34" charset="0"/>
              <a:buChar char="•"/>
            </a:pPr>
            <a:r>
              <a:rPr lang="en-US" dirty="0"/>
              <a:t>Public Slack Channel: #</a:t>
            </a:r>
            <a:r>
              <a:rPr lang="en-US" dirty="0" err="1"/>
              <a:t>umpo</a:t>
            </a:r>
            <a:r>
              <a:rPr lang="en-US" dirty="0"/>
              <a:t>-ai-hub.</a:t>
            </a:r>
          </a:p>
          <a:p>
            <a:pPr marL="171450" indent="-171450">
              <a:buFont typeface="Arial" panose="020B0604020202020204" pitchFamily="34" charset="0"/>
              <a:buChar char="•"/>
            </a:pPr>
            <a:r>
              <a:rPr lang="en-US" dirty="0"/>
              <a:t>Our Mission: The mission of the AI Hub is to empower individuals and business units with the knowledge and tools necessary for the responsible and effective integration of Artificial Intelligence. Through a culture of excellence and innovation, we provide comprehensive frameworks and strategies to enable successful deployment and adoption of these technologies, while prioritizing operational efficiency, equitable solutions, and responsible use.</a:t>
            </a:r>
          </a:p>
          <a:p>
            <a:pPr marL="171450" indent="-171450">
              <a:buFont typeface="Arial" panose="020B0604020202020204" pitchFamily="34" charset="0"/>
              <a:buChar char="•"/>
            </a:pPr>
            <a:r>
              <a:rPr lang="en-US" dirty="0"/>
              <a:t>Our principles: Collaboration and Teamwork, Continuous Improvement and Innovation, Ethics and Responsibility, Transparency and Accountability, Standardization and Scalability, and Accessibility and Equitability. </a:t>
            </a:r>
          </a:p>
          <a:p>
            <a:pPr marL="171450" indent="-171450">
              <a:buFont typeface="Arial" panose="020B0604020202020204" pitchFamily="34" charset="0"/>
              <a:buChar char="•"/>
            </a:pPr>
            <a:r>
              <a:rPr lang="en-US" dirty="0"/>
              <a:t>How We Got Here: We set out on an educational journey to better understand the components of this generational technology, how it will impact our organization, and how we can best prepare our people for its impacts. We are taking a collaborative approach with workshops to illustrate the impact of AI on our UMPO people and policies, educational sessions with our UMPO AI Champions, and Design sessions with our UMPO AI Champions and advisory input from our security and legal teams. </a:t>
            </a:r>
          </a:p>
          <a:p>
            <a:pPr marL="171450" indent="-171450">
              <a:buFont typeface="Arial" panose="020B0604020202020204" pitchFamily="34" charset="0"/>
              <a:buChar char="•"/>
            </a:pPr>
            <a:r>
              <a:rPr lang="en-US" dirty="0"/>
              <a:t>Where AI Meets Purpose: Uniting vision, strategy, and impact through 4 key objectives:</a:t>
            </a:r>
          </a:p>
          <a:p>
            <a:pPr marL="628650" lvl="1" indent="-171450">
              <a:buFont typeface="Arial" panose="020B0604020202020204" pitchFamily="34" charset="0"/>
              <a:buChar char="•"/>
            </a:pPr>
            <a:r>
              <a:rPr lang="en-US" dirty="0"/>
              <a:t>Enablement: Support teams looking to implement effective and responsible AI solutions, including with guidance for AI project teams, empowering experimentation and exploration, and providing assets and frameworks to accelerate the AI journey. </a:t>
            </a:r>
          </a:p>
          <a:p>
            <a:pPr marL="628650" lvl="1" indent="-171450">
              <a:buFont typeface="Arial" panose="020B0604020202020204" pitchFamily="34" charset="0"/>
              <a:buChar char="•"/>
            </a:pPr>
            <a:r>
              <a:rPr lang="en-US" dirty="0"/>
              <a:t>Education and Training: Promote a culture of AI innovation across the organization by recommending change management best practices, evaluating AI’s impact to the workforce, and creating awareness of AI’s potential. </a:t>
            </a:r>
          </a:p>
          <a:p>
            <a:pPr marL="628650" lvl="1" indent="-171450">
              <a:buFont typeface="Arial" panose="020B0604020202020204" pitchFamily="34" charset="0"/>
              <a:buChar char="•"/>
            </a:pPr>
            <a:r>
              <a:rPr lang="en-US" dirty="0"/>
              <a:t>Risk Management: Enabling teams to adhere to organization principles, policies, and state regulation by providing risk evaluation frameworks, advising on responsible AI best practices, and sharing risk mitigation strategies. </a:t>
            </a:r>
          </a:p>
          <a:p>
            <a:pPr marL="628650" lvl="1" indent="-171450">
              <a:buFont typeface="Arial" panose="020B0604020202020204" pitchFamily="34" charset="0"/>
              <a:buChar char="•"/>
            </a:pPr>
            <a:r>
              <a:rPr lang="en-US" dirty="0"/>
              <a:t>Governance: Define the organization’s AI strategy aligned with business objectives by centralizing and structuring an approach to leveraging AI, providing visibility into AI stories across the organization, and establishing standards and guidelines for teams. </a:t>
            </a:r>
          </a:p>
          <a:p>
            <a:pPr marL="171450" lvl="0" indent="-171450">
              <a:buFont typeface="Arial" panose="020B0604020202020204" pitchFamily="34" charset="0"/>
              <a:buChar char="•"/>
            </a:pPr>
            <a:r>
              <a:rPr lang="en-US" dirty="0"/>
              <a:t>What’s in Store?</a:t>
            </a:r>
          </a:p>
          <a:p>
            <a:pPr marL="628650" lvl="1" indent="-171450">
              <a:buFont typeface="Arial" panose="020B0604020202020204" pitchFamily="34" charset="0"/>
              <a:buChar char="•"/>
            </a:pPr>
            <a:r>
              <a:rPr lang="en-US" dirty="0"/>
              <a:t>In the coming months, we will continue to advance our capabilities, leveraging the latest developments in the industry and best practices established along our journey.</a:t>
            </a:r>
          </a:p>
          <a:p>
            <a:pPr marL="1085850" lvl="2" indent="-171450">
              <a:buFont typeface="Arial" panose="020B0604020202020204" pitchFamily="34" charset="0"/>
              <a:buChar char="•"/>
            </a:pPr>
            <a:r>
              <a:rPr lang="en-US" dirty="0"/>
              <a:t>Today: We can educate you on AI and how to think about it for your organization and people.</a:t>
            </a:r>
          </a:p>
          <a:p>
            <a:pPr marL="1085850" lvl="2" indent="-171450">
              <a:buFont typeface="Arial" panose="020B0604020202020204" pitchFamily="34" charset="0"/>
              <a:buChar char="•"/>
            </a:pPr>
            <a:r>
              <a:rPr lang="en-US" dirty="0"/>
              <a:t>What’s Next: We can help you build, pilot, and experiment with AI technologies.</a:t>
            </a:r>
          </a:p>
          <a:p>
            <a:pPr marL="1085850" lvl="2" indent="-171450">
              <a:buFont typeface="Arial" panose="020B0604020202020204" pitchFamily="34" charset="0"/>
              <a:buChar char="•"/>
            </a:pPr>
            <a:r>
              <a:rPr lang="en-US" dirty="0"/>
              <a:t>On the Horizon: We can help you transform and modernize your organization and people. </a:t>
            </a:r>
          </a:p>
        </p:txBody>
      </p:sp>
      <p:sp>
        <p:nvSpPr>
          <p:cNvPr id="4" name="Slide Number Placeholder 3">
            <a:extLst>
              <a:ext uri="{FF2B5EF4-FFF2-40B4-BE49-F238E27FC236}">
                <a16:creationId xmlns:a16="http://schemas.microsoft.com/office/drawing/2014/main" id="{37560831-9578-9FA0-2F13-61B4261D07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D616E-FAFF-0246-8008-410B45D7CB1E}" type="slidenum">
              <a:rPr kumimoji="0" lang="en-US" sz="1200" b="0" i="0" u="none" strike="noStrike" kern="1200" cap="none" spc="0" normalizeH="0" baseline="0" noProof="0" smtClean="0">
                <a:ln>
                  <a:noFill/>
                </a:ln>
                <a:solidFill>
                  <a:prstClr val="black"/>
                </a:solidFill>
                <a:effectLst/>
                <a:uLnTx/>
                <a:uFillTx/>
                <a:latin typeface="20 db"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20 db" charset="0"/>
              <a:ea typeface="+mn-ea"/>
              <a:cs typeface="+mn-cs"/>
            </a:endParaRPr>
          </a:p>
        </p:txBody>
      </p:sp>
    </p:spTree>
    <p:extLst>
      <p:ext uri="{BB962C8B-B14F-4D97-AF65-F5344CB8AC3E}">
        <p14:creationId xmlns:p14="http://schemas.microsoft.com/office/powerpoint/2010/main" val="3256618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31C31-BA1C-643C-2F31-A1BB70A48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E31F4-7D15-04F8-E795-195000CD5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CFC610-1D0E-75CA-C350-47015D049470}"/>
              </a:ext>
            </a:extLst>
          </p:cNvPr>
          <p:cNvSpPr>
            <a:spLocks noGrp="1"/>
          </p:cNvSpPr>
          <p:nvPr>
            <p:ph type="body" idx="1"/>
          </p:nvPr>
        </p:nvSpPr>
        <p:spPr/>
        <p:txBody>
          <a:bodyPr/>
          <a:lstStyle/>
          <a:p>
            <a:r>
              <a:rPr lang="en-US" dirty="0"/>
              <a:t>UMPO AI Hub Team:</a:t>
            </a:r>
          </a:p>
          <a:p>
            <a:pPr marL="171450" indent="-171450">
              <a:buFont typeface="Arial" panose="020B0604020202020204" pitchFamily="34" charset="0"/>
              <a:buChar char="•"/>
            </a:pPr>
            <a:r>
              <a:rPr lang="en-US" dirty="0"/>
              <a:t>Executive Sponsors: Michael Milligan, Lisa Calise, and Nefertiti Walker.</a:t>
            </a:r>
          </a:p>
          <a:p>
            <a:pPr marL="171450" indent="-171450">
              <a:buFont typeface="Arial" panose="020B0604020202020204" pitchFamily="34" charset="0"/>
              <a:buChar char="•"/>
            </a:pPr>
            <a:r>
              <a:rPr lang="en-US" dirty="0"/>
              <a:t>Steering Committee: Shawn Skelly, Vanita Chawla, Ryan Ferch, Tom </a:t>
            </a:r>
            <a:r>
              <a:rPr lang="en-US" dirty="0" err="1"/>
              <a:t>Beraldi</a:t>
            </a:r>
            <a:r>
              <a:rPr lang="en-US" dirty="0"/>
              <a:t>, Maria Apse, Brad Smith, Shahriar Panahi, David Nero, LeeAnn Pasquini, Michael Durkin, Christine Packard, and John Dunlap. </a:t>
            </a:r>
          </a:p>
          <a:p>
            <a:pPr marL="171450" indent="-171450">
              <a:buFont typeface="Arial" panose="020B0604020202020204" pitchFamily="34" charset="0"/>
              <a:buChar char="•"/>
            </a:pPr>
            <a:r>
              <a:rPr lang="en-US" dirty="0"/>
              <a:t>AI Hub Leads: Shawn Skelly and Vanita Chawla.</a:t>
            </a:r>
          </a:p>
          <a:p>
            <a:pPr marL="171450" indent="-171450">
              <a:buFont typeface="Arial" panose="020B0604020202020204" pitchFamily="34" charset="0"/>
              <a:buChar char="•"/>
            </a:pPr>
            <a:r>
              <a:rPr lang="en-US" dirty="0"/>
              <a:t>Data and Model Management: Steve Celi, Preethi Lodha, Susan McHugh, Shahriar Panahi, and Scott Szajna.</a:t>
            </a:r>
          </a:p>
          <a:p>
            <a:pPr marL="171450" indent="-171450">
              <a:buFont typeface="Arial" panose="020B0604020202020204" pitchFamily="34" charset="0"/>
              <a:buChar char="•"/>
            </a:pPr>
            <a:r>
              <a:rPr lang="en-US" dirty="0"/>
              <a:t>Risk and Security: Vanita Chawla, </a:t>
            </a:r>
            <a:r>
              <a:rPr lang="en-US" dirty="0" err="1"/>
              <a:t>Navatha</a:t>
            </a:r>
            <a:r>
              <a:rPr lang="en-US" dirty="0"/>
              <a:t> Chiti, Yin Yin Hon, Patrick Lynch, Iris Lyons, and Christine Packard. </a:t>
            </a:r>
          </a:p>
          <a:p>
            <a:pPr marL="171450" indent="-171450">
              <a:buFont typeface="Arial" panose="020B0604020202020204" pitchFamily="34" charset="0"/>
              <a:buChar char="•"/>
            </a:pPr>
            <a:r>
              <a:rPr lang="en-US" dirty="0"/>
              <a:t>Education and Upskilling: John Dunlap, Kristina England, Meghan </a:t>
            </a:r>
            <a:r>
              <a:rPr lang="en-US" dirty="0" err="1"/>
              <a:t>Momtaheni</a:t>
            </a:r>
            <a:r>
              <a:rPr lang="en-US" dirty="0"/>
              <a:t>, and Amanda Onwuka.</a:t>
            </a:r>
          </a:p>
          <a:p>
            <a:pPr marL="171450" indent="-171450">
              <a:buFont typeface="Arial" panose="020B0604020202020204" pitchFamily="34" charset="0"/>
              <a:buChar char="•"/>
            </a:pPr>
            <a:r>
              <a:rPr lang="en-US" dirty="0"/>
              <a:t>Industry and Ecosystem Partners: Az Blake, Vanita Chawla, Michael Durkin, Dave </a:t>
            </a:r>
            <a:r>
              <a:rPr lang="en-US" dirty="0" err="1"/>
              <a:t>Snigier</a:t>
            </a:r>
            <a:endParaRPr lang="en-US" dirty="0"/>
          </a:p>
          <a:p>
            <a:pPr marL="171450" indent="-171450">
              <a:buFont typeface="Arial" panose="020B0604020202020204" pitchFamily="34" charset="0"/>
              <a:buChar char="•"/>
            </a:pPr>
            <a:r>
              <a:rPr lang="en-US" dirty="0"/>
              <a:t>Application Development: John Andrews, Lisa Connor, Nick </a:t>
            </a:r>
            <a:r>
              <a:rPr lang="en-US" dirty="0" err="1"/>
              <a:t>Sardonini</a:t>
            </a:r>
            <a:r>
              <a:rPr lang="en-US" dirty="0"/>
              <a:t>, and Scott Szajna.</a:t>
            </a:r>
          </a:p>
          <a:p>
            <a:pPr marL="171450" indent="-171450">
              <a:buFont typeface="Arial" panose="020B0604020202020204" pitchFamily="34" charset="0"/>
              <a:buChar char="•"/>
            </a:pPr>
            <a:r>
              <a:rPr lang="en-US" dirty="0"/>
              <a:t>Innovation and Project Management: Allison Bamforth, Andrew </a:t>
            </a:r>
            <a:r>
              <a:rPr lang="en-US" dirty="0" err="1"/>
              <a:t>Buroni</a:t>
            </a:r>
            <a:r>
              <a:rPr lang="en-US" dirty="0"/>
              <a:t>, Kathy Sawyer, Linda Spence, and Kelly Weeks. </a:t>
            </a:r>
          </a:p>
        </p:txBody>
      </p:sp>
      <p:sp>
        <p:nvSpPr>
          <p:cNvPr id="4" name="Slide Number Placeholder 3">
            <a:extLst>
              <a:ext uri="{FF2B5EF4-FFF2-40B4-BE49-F238E27FC236}">
                <a16:creationId xmlns:a16="http://schemas.microsoft.com/office/drawing/2014/main" id="{A23E7B5D-FF58-1F12-5593-2BC4A04268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D616E-FAFF-0246-8008-410B45D7CB1E}" type="slidenum">
              <a:rPr kumimoji="0" lang="en-US" sz="1200" b="0" i="0" u="none" strike="noStrike" kern="1200" cap="none" spc="0" normalizeH="0" baseline="0" noProof="0" smtClean="0">
                <a:ln>
                  <a:noFill/>
                </a:ln>
                <a:solidFill>
                  <a:prstClr val="black"/>
                </a:solidFill>
                <a:effectLst/>
                <a:uLnTx/>
                <a:uFillTx/>
                <a:latin typeface="20 db"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20 db" charset="0"/>
              <a:ea typeface="+mn-ea"/>
              <a:cs typeface="+mn-cs"/>
            </a:endParaRPr>
          </a:p>
        </p:txBody>
      </p:sp>
    </p:spTree>
    <p:extLst>
      <p:ext uri="{BB962C8B-B14F-4D97-AF65-F5344CB8AC3E}">
        <p14:creationId xmlns:p14="http://schemas.microsoft.com/office/powerpoint/2010/main" val="323581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428DF-4222-B206-A181-1EF745600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07445-0DD1-FFF2-DB3E-C54A455DF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FA-D522-CDD7-738E-62F83DD196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9835AC-1223-E8ED-A7A1-EE3B2393F0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D616E-FAFF-0246-8008-410B45D7CB1E}" type="slidenum">
              <a:rPr kumimoji="0" lang="en-US" sz="1200" b="0" i="0" u="none" strike="noStrike" kern="1200" cap="none" spc="0" normalizeH="0" baseline="0" noProof="0" smtClean="0">
                <a:ln>
                  <a:noFill/>
                </a:ln>
                <a:solidFill>
                  <a:prstClr val="black"/>
                </a:solidFill>
                <a:effectLst/>
                <a:uLnTx/>
                <a:uFillTx/>
                <a:latin typeface="20 db"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20 db" charset="0"/>
              <a:ea typeface="+mn-ea"/>
              <a:cs typeface="+mn-cs"/>
            </a:endParaRPr>
          </a:p>
        </p:txBody>
      </p:sp>
    </p:spTree>
    <p:extLst>
      <p:ext uri="{BB962C8B-B14F-4D97-AF65-F5344CB8AC3E}">
        <p14:creationId xmlns:p14="http://schemas.microsoft.com/office/powerpoint/2010/main" val="11570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82007-210B-3524-19AF-B0E4CAA95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5B023-BD9F-4F91-4759-8F07B2781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4C4A8-295F-C331-97A7-8C39D6EEAEEC}"/>
              </a:ext>
            </a:extLst>
          </p:cNvPr>
          <p:cNvSpPr>
            <a:spLocks noGrp="1"/>
          </p:cNvSpPr>
          <p:nvPr>
            <p:ph type="body" idx="1"/>
          </p:nvPr>
        </p:nvSpPr>
        <p:spPr/>
        <p:txBody>
          <a:bodyPr/>
          <a:lstStyle/>
          <a:p>
            <a:pPr marL="171450" lvl="0" indent="-171450">
              <a:buFont typeface="Arial" panose="020B0604020202020204" pitchFamily="34" charset="0"/>
              <a:buChar char="•"/>
            </a:pPr>
            <a:r>
              <a:rPr lang="en-US" dirty="0"/>
              <a:t>Questions?</a:t>
            </a:r>
          </a:p>
          <a:p>
            <a:pPr marL="171450" lvl="0" indent="-171450">
              <a:buFont typeface="Arial" panose="020B0604020202020204" pitchFamily="34" charset="0"/>
              <a:buChar char="•"/>
            </a:pPr>
            <a:r>
              <a:rPr lang="en-US" dirty="0"/>
              <a:t>AI Use Case request - Contact Shawn Skelly / Vanita Chawla </a:t>
            </a:r>
          </a:p>
          <a:p>
            <a:pPr marL="171450" lvl="0" indent="-171450">
              <a:buFont typeface="Arial" panose="020B0604020202020204" pitchFamily="34" charset="0"/>
              <a:buChar char="•"/>
            </a:pPr>
            <a:r>
              <a:rPr lang="en-US" dirty="0">
                <a:hlinkClick r:id="rId3"/>
              </a:rPr>
              <a:t>AI Hub Website</a:t>
            </a:r>
            <a:endParaRPr lang="en-US" dirty="0"/>
          </a:p>
          <a:p>
            <a:pPr marL="171450" lvl="0" indent="-171450">
              <a:buFont typeface="Arial" panose="020B0604020202020204" pitchFamily="34" charset="0"/>
              <a:buChar char="•"/>
            </a:pPr>
            <a:r>
              <a:rPr lang="en-US" dirty="0"/>
              <a:t>Slack channel: </a:t>
            </a:r>
            <a:r>
              <a:rPr lang="en-US" b="1" dirty="0"/>
              <a:t>#</a:t>
            </a:r>
            <a:r>
              <a:rPr lang="en-US" b="1" dirty="0" err="1"/>
              <a:t>umpo</a:t>
            </a:r>
            <a:r>
              <a:rPr lang="en-US" b="1" dirty="0"/>
              <a:t>-ai-hub</a:t>
            </a:r>
            <a:endParaRPr lang="en-US" dirty="0"/>
          </a:p>
        </p:txBody>
      </p:sp>
      <p:sp>
        <p:nvSpPr>
          <p:cNvPr id="4" name="Slide Number Placeholder 3">
            <a:extLst>
              <a:ext uri="{FF2B5EF4-FFF2-40B4-BE49-F238E27FC236}">
                <a16:creationId xmlns:a16="http://schemas.microsoft.com/office/drawing/2014/main" id="{198796E3-B043-5EC7-B146-5DC531E065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D616E-FAFF-0246-8008-410B45D7CB1E}" type="slidenum">
              <a:rPr kumimoji="0" lang="en-US" sz="1200" b="0" i="0" u="none" strike="noStrike" kern="1200" cap="none" spc="0" normalizeH="0" baseline="0" noProof="0" smtClean="0">
                <a:ln>
                  <a:noFill/>
                </a:ln>
                <a:solidFill>
                  <a:prstClr val="black"/>
                </a:solidFill>
                <a:effectLst/>
                <a:uLnTx/>
                <a:uFillTx/>
                <a:latin typeface="20 db"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20 db" charset="0"/>
              <a:ea typeface="+mn-ea"/>
              <a:cs typeface="+mn-cs"/>
            </a:endParaRPr>
          </a:p>
        </p:txBody>
      </p:sp>
    </p:spTree>
    <p:extLst>
      <p:ext uri="{BB962C8B-B14F-4D97-AF65-F5344CB8AC3E}">
        <p14:creationId xmlns:p14="http://schemas.microsoft.com/office/powerpoint/2010/main" val="178065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D616E-FAFF-0246-8008-410B45D7CB1E}" type="slidenum">
              <a:rPr kumimoji="0" lang="en-US" sz="1200" b="0" i="0" u="none" strike="noStrike" kern="1200" cap="none" spc="0" normalizeH="0" baseline="0" noProof="0" smtClean="0">
                <a:ln>
                  <a:noFill/>
                </a:ln>
                <a:solidFill>
                  <a:prstClr val="black"/>
                </a:solidFill>
                <a:effectLst/>
                <a:uLnTx/>
                <a:uFillTx/>
                <a:latin typeface="20 db"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20 db" charset="0"/>
              <a:ea typeface="+mn-ea"/>
              <a:cs typeface="+mn-cs"/>
            </a:endParaRPr>
          </a:p>
        </p:txBody>
      </p:sp>
    </p:spTree>
    <p:extLst>
      <p:ext uri="{BB962C8B-B14F-4D97-AF65-F5344CB8AC3E}">
        <p14:creationId xmlns:p14="http://schemas.microsoft.com/office/powerpoint/2010/main" val="350792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7F393-7F1D-CAE9-ECBC-EADFC2AAB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7F27F-DEAB-DFE0-75F5-1A72823B6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159E8-268F-3E36-9422-74CB8DB6E6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122814-5E2F-871A-66C6-EED78F67FA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D616E-FAFF-0246-8008-410B45D7CB1E}" type="slidenum">
              <a:rPr kumimoji="0" lang="en-US" sz="1200" b="0" i="0" u="none" strike="noStrike" kern="1200" cap="none" spc="0" normalizeH="0" baseline="0" noProof="0" smtClean="0">
                <a:ln>
                  <a:noFill/>
                </a:ln>
                <a:solidFill>
                  <a:prstClr val="black"/>
                </a:solidFill>
                <a:effectLst/>
                <a:uLnTx/>
                <a:uFillTx/>
                <a:latin typeface="20 db"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20 db" charset="0"/>
              <a:ea typeface="+mn-ea"/>
              <a:cs typeface="+mn-cs"/>
            </a:endParaRPr>
          </a:p>
        </p:txBody>
      </p:sp>
    </p:spTree>
    <p:extLst>
      <p:ext uri="{BB962C8B-B14F-4D97-AF65-F5344CB8AC3E}">
        <p14:creationId xmlns:p14="http://schemas.microsoft.com/office/powerpoint/2010/main" val="171390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D616E-FAFF-0246-8008-410B45D7CB1E}" type="slidenum">
              <a:rPr kumimoji="0" lang="en-US" sz="1200" b="0" i="0" u="none" strike="noStrike" kern="1200" cap="none" spc="0" normalizeH="0" baseline="0" noProof="0" smtClean="0">
                <a:ln>
                  <a:noFill/>
                </a:ln>
                <a:solidFill>
                  <a:prstClr val="black"/>
                </a:solidFill>
                <a:effectLst/>
                <a:uLnTx/>
                <a:uFillTx/>
                <a:latin typeface="20 db"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20 db" charset="0"/>
              <a:ea typeface="+mn-ea"/>
              <a:cs typeface="+mn-cs"/>
            </a:endParaRPr>
          </a:p>
        </p:txBody>
      </p:sp>
    </p:spTree>
    <p:extLst>
      <p:ext uri="{BB962C8B-B14F-4D97-AF65-F5344CB8AC3E}">
        <p14:creationId xmlns:p14="http://schemas.microsoft.com/office/powerpoint/2010/main" val="82874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15134-3ADB-12DD-C22F-2A288A8C2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EF7C1-98D8-B848-DE40-657ABB83F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6FCAC-A3D8-1BE1-16E0-2ADC852541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455F1E-6A81-EE24-C5E9-1A6A728F98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D616E-FAFF-0246-8008-410B45D7CB1E}" type="slidenum">
              <a:rPr kumimoji="0" lang="en-US" sz="1200" b="0" i="0" u="none" strike="noStrike" kern="1200" cap="none" spc="0" normalizeH="0" baseline="0" noProof="0" smtClean="0">
                <a:ln>
                  <a:noFill/>
                </a:ln>
                <a:solidFill>
                  <a:prstClr val="black"/>
                </a:solidFill>
                <a:effectLst/>
                <a:uLnTx/>
                <a:uFillTx/>
                <a:latin typeface="20 db"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20 db" charset="0"/>
              <a:ea typeface="+mn-ea"/>
              <a:cs typeface="+mn-cs"/>
            </a:endParaRPr>
          </a:p>
        </p:txBody>
      </p:sp>
    </p:spTree>
    <p:extLst>
      <p:ext uri="{BB962C8B-B14F-4D97-AF65-F5344CB8AC3E}">
        <p14:creationId xmlns:p14="http://schemas.microsoft.com/office/powerpoint/2010/main" val="1026423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No Imag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0" y="0"/>
            <a:ext cx="12192000"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75339"/>
            <a:ext cx="10917716" cy="1110497"/>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000" b="0" i="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hasCustomPrompt="1"/>
          </p:nvPr>
        </p:nvSpPr>
        <p:spPr>
          <a:xfrm>
            <a:off x="626511" y="2547131"/>
            <a:ext cx="10917716" cy="794064"/>
          </a:xfrm>
          <a:noFill/>
          <a:effectLst/>
        </p:spPr>
        <p:txBody>
          <a:bodyPr vert="horz" wrap="square" lIns="182880" tIns="91440" rIns="457200" bIns="91440" rtlCol="0" anchor="b">
            <a:spAutoFit/>
          </a:bodyPr>
          <a:lstStyle>
            <a:lvl1pPr>
              <a:defRPr lang="en-US" sz="4400" b="1" baseline="0">
                <a:solidFill>
                  <a:schemeClr val="bg1"/>
                </a:solidFill>
                <a:latin typeface="Montserrat" panose="00000500000000000000" pitchFamily="2" charset="0"/>
              </a:defRPr>
            </a:lvl1pPr>
          </a:lstStyle>
          <a:p>
            <a:pPr marL="11113" lvl="0" indent="-11113">
              <a:spcAft>
                <a:spcPts val="1200"/>
              </a:spcAft>
              <a:buClr>
                <a:schemeClr val="accent1"/>
              </a:buClr>
              <a:buFont typeface="Wingdings" charset="2"/>
              <a:tabLst/>
            </a:pPr>
            <a:r>
              <a:rPr lang="en-US" dirty="0"/>
              <a:t>Title Slide</a:t>
            </a:r>
          </a:p>
        </p:txBody>
      </p:sp>
      <p:pic>
        <p:nvPicPr>
          <p:cNvPr id="8" name="Picture 7">
            <a:extLst>
              <a:ext uri="{FF2B5EF4-FFF2-40B4-BE49-F238E27FC236}">
                <a16:creationId xmlns:a16="http://schemas.microsoft.com/office/drawing/2014/main" id="{22953653-EEBA-4CB6-30C2-8CA2C4B5C750}"/>
              </a:ext>
            </a:extLst>
          </p:cNvPr>
          <p:cNvPicPr>
            <a:picLocks noChangeAspect="1"/>
          </p:cNvPicPr>
          <p:nvPr userDrawn="1"/>
        </p:nvPicPr>
        <p:blipFill>
          <a:blip r:embed="rId3"/>
          <a:stretch>
            <a:fillRect/>
          </a:stretch>
        </p:blipFill>
        <p:spPr>
          <a:xfrm>
            <a:off x="626511" y="5813656"/>
            <a:ext cx="4763070" cy="537614"/>
          </a:xfrm>
          <a:prstGeom prst="rect">
            <a:avLst/>
          </a:prstGeom>
        </p:spPr>
      </p:pic>
    </p:spTree>
    <p:extLst>
      <p:ext uri="{BB962C8B-B14F-4D97-AF65-F5344CB8AC3E}">
        <p14:creationId xmlns:p14="http://schemas.microsoft.com/office/powerpoint/2010/main" val="55406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78545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potligh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endParaRPr lang="en-US" dirty="0"/>
          </a:p>
        </p:txBody>
      </p:sp>
      <p:sp>
        <p:nvSpPr>
          <p:cNvPr id="4" name="Rectangle 3"/>
          <p:cNvSpPr/>
          <p:nvPr/>
        </p:nvSpPr>
        <p:spPr>
          <a:xfrm>
            <a:off x="0" y="860961"/>
            <a:ext cx="12192000" cy="5273139"/>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p:cNvSpPr>
            <a:spLocks noGrp="1"/>
          </p:cNvSpPr>
          <p:nvPr>
            <p:ph sz="quarter" idx="13"/>
          </p:nvPr>
        </p:nvSpPr>
        <p:spPr>
          <a:xfrm>
            <a:off x="638980" y="914400"/>
            <a:ext cx="5457020" cy="4971245"/>
          </a:xfrm>
          <a:noFill/>
        </p:spPr>
        <p:txBody>
          <a:bodyPr lIns="182880" rIns="457200" anchor="t">
            <a:noAutofit/>
          </a:bodyPr>
          <a:lstStyle>
            <a:lvl1pPr marL="342900" marR="0" indent="-342900" algn="l" defTabSz="914400" rtl="0" eaLnBrk="1" fontAlgn="auto" latinLnBrk="0" hangingPunct="1">
              <a:lnSpc>
                <a:spcPct val="110000"/>
              </a:lnSpc>
              <a:spcBef>
                <a:spcPts val="0"/>
              </a:spcBef>
              <a:spcAft>
                <a:spcPts val="1200"/>
              </a:spcAft>
              <a:buClr>
                <a:schemeClr val="bg1"/>
              </a:buClr>
              <a:buSzTx/>
              <a:buFont typeface="Wingdings" panose="05000000000000000000" pitchFamily="2" charset="2"/>
              <a:buChar char="§"/>
              <a:tabLst/>
              <a:defRPr sz="2000" b="1" baseline="0">
                <a:solidFill>
                  <a:schemeClr val="bg1"/>
                </a:solidFill>
              </a:defRPr>
            </a:lvl1pPr>
            <a:lvl2pPr marL="685800" marR="0" indent="-228600" algn="l" defTabSz="914400" rtl="0" eaLnBrk="1" fontAlgn="auto" latinLnBrk="0" hangingPunct="1">
              <a:lnSpc>
                <a:spcPct val="110000"/>
              </a:lnSpc>
              <a:spcBef>
                <a:spcPts val="0"/>
              </a:spcBef>
              <a:spcAft>
                <a:spcPts val="1200"/>
              </a:spcAft>
              <a:buClr>
                <a:schemeClr val="bg1"/>
              </a:buClr>
              <a:buSzTx/>
              <a:buFont typeface="Arial" charset="0"/>
              <a:buChar char="•"/>
              <a:tabLst/>
              <a:defRPr sz="1800" b="1" baseline="0">
                <a:solidFill>
                  <a:schemeClr val="bg1"/>
                </a:solidFill>
              </a:defRPr>
            </a:lvl2pPr>
            <a:lvl3pPr marL="1143000" marR="0" indent="-228600" algn="l" defTabSz="914400" rtl="0" eaLnBrk="1" fontAlgn="auto" latinLnBrk="0" hangingPunct="1">
              <a:lnSpc>
                <a:spcPct val="110000"/>
              </a:lnSpc>
              <a:spcBef>
                <a:spcPts val="0"/>
              </a:spcBef>
              <a:spcAft>
                <a:spcPts val="1200"/>
              </a:spcAft>
              <a:buClr>
                <a:schemeClr val="bg1"/>
              </a:buClr>
              <a:buSzTx/>
              <a:buFont typeface=".AppleSystemUIFont" charset="-120"/>
              <a:buChar char="-"/>
              <a:tabLst/>
              <a:defRPr sz="1800" b="1" baseline="0">
                <a:solidFill>
                  <a:schemeClr val="bg1"/>
                </a:solidFill>
              </a:defRPr>
            </a:lvl3pPr>
            <a:lvl4pPr marL="1600200" marR="0" indent="-228600" algn="l" defTabSz="914400" rtl="0" eaLnBrk="1" fontAlgn="auto" latinLnBrk="0" hangingPunct="1">
              <a:lnSpc>
                <a:spcPct val="110000"/>
              </a:lnSpc>
              <a:spcBef>
                <a:spcPts val="0"/>
              </a:spcBef>
              <a:spcAft>
                <a:spcPts val="1200"/>
              </a:spcAft>
              <a:buClr>
                <a:schemeClr val="bg1"/>
              </a:buClr>
              <a:buSzTx/>
              <a:buFont typeface="Courier New" charset="0"/>
              <a:buChar char="o"/>
              <a:tabLst/>
              <a:defRPr sz="1600" b="1" baseline="0">
                <a:solidFill>
                  <a:schemeClr val="bg1"/>
                </a:solidFill>
              </a:defRPr>
            </a:lvl4pPr>
            <a:lvl5pPr marL="2057400" marR="0" indent="-228600" algn="l" defTabSz="914400" rtl="0" eaLnBrk="1" fontAlgn="auto" latinLnBrk="0" hangingPunct="1">
              <a:lnSpc>
                <a:spcPct val="110000"/>
              </a:lnSpc>
              <a:spcBef>
                <a:spcPts val="0"/>
              </a:spcBef>
              <a:spcAft>
                <a:spcPts val="1200"/>
              </a:spcAft>
              <a:buClr>
                <a:schemeClr val="bg1"/>
              </a:buClr>
              <a:buSzTx/>
              <a:buFont typeface=".AppleSystemUIFont" charset="-120"/>
              <a:buChar char="-"/>
              <a:tabLst/>
              <a:defRPr sz="1600" b="1">
                <a:solidFill>
                  <a:schemeClr val="bg1"/>
                </a:solidFill>
              </a:defRPr>
            </a:lvl5pPr>
          </a:lstStyle>
          <a:p>
            <a:pPr lvl="0"/>
            <a:endParaRPr lang="en-US" dirty="0"/>
          </a:p>
        </p:txBody>
      </p:sp>
      <p:pic>
        <p:nvPicPr>
          <p:cNvPr id="3" name="Picture 2" descr="University of Massachusetts logo">
            <a:extLst>
              <a:ext uri="{FF2B5EF4-FFF2-40B4-BE49-F238E27FC236}">
                <a16:creationId xmlns:a16="http://schemas.microsoft.com/office/drawing/2014/main" id="{1025AF6F-ADE1-425B-AE1C-12925E6506FA}"/>
              </a:ext>
            </a:extLst>
          </p:cNvPr>
          <p:cNvPicPr>
            <a:picLocks noChangeAspect="1"/>
          </p:cNvPicPr>
          <p:nvPr/>
        </p:nvPicPr>
        <p:blipFill>
          <a:blip r:embed="rId2"/>
          <a:stretch>
            <a:fillRect/>
          </a:stretch>
        </p:blipFill>
        <p:spPr>
          <a:xfrm>
            <a:off x="638979" y="6307283"/>
            <a:ext cx="4060371" cy="436490"/>
          </a:xfrm>
          <a:prstGeom prst="rect">
            <a:avLst/>
          </a:prstGeom>
        </p:spPr>
      </p:pic>
      <p:sp>
        <p:nvSpPr>
          <p:cNvPr id="5" name="Content Placeholder 6">
            <a:extLst>
              <a:ext uri="{FF2B5EF4-FFF2-40B4-BE49-F238E27FC236}">
                <a16:creationId xmlns:a16="http://schemas.microsoft.com/office/drawing/2014/main" id="{C3C091A1-6BB4-8093-BDD6-D0D0CD0DFEAB}"/>
              </a:ext>
            </a:extLst>
          </p:cNvPr>
          <p:cNvSpPr>
            <a:spLocks noGrp="1"/>
          </p:cNvSpPr>
          <p:nvPr>
            <p:ph sz="quarter" idx="14"/>
          </p:nvPr>
        </p:nvSpPr>
        <p:spPr>
          <a:xfrm>
            <a:off x="6342185" y="931654"/>
            <a:ext cx="5662246" cy="4971245"/>
          </a:xfrm>
          <a:noFill/>
        </p:spPr>
        <p:txBody>
          <a:bodyPr lIns="182880" rIns="457200" anchor="t">
            <a:noAutofit/>
          </a:bodyPr>
          <a:lstStyle>
            <a:lvl1pPr marL="342900" marR="0" indent="-342900" algn="l" defTabSz="914400" rtl="0" eaLnBrk="1" fontAlgn="auto" latinLnBrk="0" hangingPunct="1">
              <a:lnSpc>
                <a:spcPct val="110000"/>
              </a:lnSpc>
              <a:spcBef>
                <a:spcPts val="0"/>
              </a:spcBef>
              <a:spcAft>
                <a:spcPts val="1200"/>
              </a:spcAft>
              <a:buClr>
                <a:schemeClr val="bg1"/>
              </a:buClr>
              <a:buSzTx/>
              <a:buFont typeface="Wingdings" panose="05000000000000000000" pitchFamily="2" charset="2"/>
              <a:buChar char="§"/>
              <a:tabLst/>
              <a:defRPr sz="2000" b="1" baseline="0">
                <a:solidFill>
                  <a:schemeClr val="bg1"/>
                </a:solidFill>
              </a:defRPr>
            </a:lvl1pPr>
            <a:lvl2pPr marL="685800" marR="0" indent="-228600" algn="l" defTabSz="914400" rtl="0" eaLnBrk="1" fontAlgn="auto" latinLnBrk="0" hangingPunct="1">
              <a:lnSpc>
                <a:spcPct val="110000"/>
              </a:lnSpc>
              <a:spcBef>
                <a:spcPts val="0"/>
              </a:spcBef>
              <a:spcAft>
                <a:spcPts val="1200"/>
              </a:spcAft>
              <a:buClr>
                <a:schemeClr val="bg1"/>
              </a:buClr>
              <a:buSzTx/>
              <a:buFont typeface="Arial" charset="0"/>
              <a:buChar char="•"/>
              <a:tabLst/>
              <a:defRPr sz="1800" b="1" baseline="0">
                <a:solidFill>
                  <a:schemeClr val="bg1"/>
                </a:solidFill>
              </a:defRPr>
            </a:lvl2pPr>
            <a:lvl3pPr marL="1143000" marR="0" indent="-228600" algn="l" defTabSz="914400" rtl="0" eaLnBrk="1" fontAlgn="auto" latinLnBrk="0" hangingPunct="1">
              <a:lnSpc>
                <a:spcPct val="110000"/>
              </a:lnSpc>
              <a:spcBef>
                <a:spcPts val="0"/>
              </a:spcBef>
              <a:spcAft>
                <a:spcPts val="1200"/>
              </a:spcAft>
              <a:buClr>
                <a:schemeClr val="bg1"/>
              </a:buClr>
              <a:buSzTx/>
              <a:buFont typeface=".AppleSystemUIFont" charset="-120"/>
              <a:buChar char="-"/>
              <a:tabLst/>
              <a:defRPr sz="1800" b="1" baseline="0">
                <a:solidFill>
                  <a:schemeClr val="bg1"/>
                </a:solidFill>
              </a:defRPr>
            </a:lvl3pPr>
            <a:lvl4pPr marL="1600200" marR="0" indent="-228600" algn="l" defTabSz="914400" rtl="0" eaLnBrk="1" fontAlgn="auto" latinLnBrk="0" hangingPunct="1">
              <a:lnSpc>
                <a:spcPct val="110000"/>
              </a:lnSpc>
              <a:spcBef>
                <a:spcPts val="0"/>
              </a:spcBef>
              <a:spcAft>
                <a:spcPts val="1200"/>
              </a:spcAft>
              <a:buClr>
                <a:schemeClr val="bg1"/>
              </a:buClr>
              <a:buSzTx/>
              <a:buFont typeface="Courier New" charset="0"/>
              <a:buChar char="o"/>
              <a:tabLst/>
              <a:defRPr sz="1600" b="1" baseline="0">
                <a:solidFill>
                  <a:schemeClr val="bg1"/>
                </a:solidFill>
              </a:defRPr>
            </a:lvl4pPr>
            <a:lvl5pPr marL="2057400" marR="0" indent="-228600" algn="l" defTabSz="914400" rtl="0" eaLnBrk="1" fontAlgn="auto" latinLnBrk="0" hangingPunct="1">
              <a:lnSpc>
                <a:spcPct val="110000"/>
              </a:lnSpc>
              <a:spcBef>
                <a:spcPts val="0"/>
              </a:spcBef>
              <a:spcAft>
                <a:spcPts val="1200"/>
              </a:spcAft>
              <a:buClr>
                <a:schemeClr val="bg1"/>
              </a:buClr>
              <a:buSzTx/>
              <a:buFont typeface=".AppleSystemUIFont" charset="-120"/>
              <a:buChar char="-"/>
              <a:tabLst/>
              <a:defRPr sz="1600" b="1">
                <a:solidFill>
                  <a:schemeClr val="bg1"/>
                </a:solidFill>
              </a:defRPr>
            </a:lvl5pPr>
          </a:lstStyle>
          <a:p>
            <a:pPr lvl="0"/>
            <a:endParaRPr lang="en-US" dirty="0"/>
          </a:p>
        </p:txBody>
      </p:sp>
      <p:sp>
        <p:nvSpPr>
          <p:cNvPr id="18" name="Slide Number Placeholder 5"/>
          <p:cNvSpPr>
            <a:spLocks noGrp="1"/>
          </p:cNvSpPr>
          <p:nvPr>
            <p:ph type="sldNum" sz="quarter" idx="4"/>
          </p:nvPr>
        </p:nvSpPr>
        <p:spPr>
          <a:xfrm>
            <a:off x="10637447" y="6396690"/>
            <a:ext cx="915571" cy="257677"/>
          </a:xfrm>
          <a:prstGeom prst="rect">
            <a:avLst/>
          </a:prstGeom>
        </p:spPr>
        <p:txBody>
          <a:bodyPr vert="horz" lIns="91440" tIns="45720" rIns="91440" bIns="45720" rtlCol="0" anchor="ctr"/>
          <a:lstStyle>
            <a:lvl1pPr algn="r">
              <a:defRPr sz="1600" b="0">
                <a:solidFill>
                  <a:schemeClr val="tx2"/>
                </a:solidFill>
                <a:latin typeface="+mn-lt"/>
                <a:ea typeface="Century Gothic" charset="0"/>
                <a:cs typeface="Century Gothic" charset="0"/>
              </a:defRPr>
            </a:lvl1p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54291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E8826-51C7-4395-BC3E-FE5A2B0BB877}" type="datetimeFigureOut">
              <a:rPr lang="en-US" smtClean="0"/>
              <a:t>5/16/25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3FA3C-8AD7-4DF0-A0B4-AB3BA394FE45}" type="slidenum">
              <a:rPr lang="en-US" smtClean="0"/>
              <a:t>‹#›</a:t>
            </a:fld>
            <a:endParaRPr lang="en-US"/>
          </a:p>
        </p:txBody>
      </p:sp>
    </p:spTree>
    <p:extLst>
      <p:ext uri="{BB962C8B-B14F-4D97-AF65-F5344CB8AC3E}">
        <p14:creationId xmlns:p14="http://schemas.microsoft.com/office/powerpoint/2010/main" val="592301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80" y="1257300"/>
            <a:ext cx="5358595" cy="532863"/>
          </a:xfr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
        <p:nvSpPr>
          <p:cNvPr id="4" name="Content Placeholder 3"/>
          <p:cNvSpPr>
            <a:spLocks noGrp="1"/>
          </p:cNvSpPr>
          <p:nvPr>
            <p:ph sz="half" idx="2"/>
          </p:nvPr>
        </p:nvSpPr>
        <p:spPr>
          <a:xfrm>
            <a:off x="638980" y="1777285"/>
            <a:ext cx="5358595" cy="3975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1777285"/>
            <a:ext cx="5380818" cy="39758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12" name="Text Placeholder 2"/>
          <p:cNvSpPr>
            <a:spLocks noGrp="1"/>
          </p:cNvSpPr>
          <p:nvPr>
            <p:ph type="body" idx="14"/>
          </p:nvPr>
        </p:nvSpPr>
        <p:spPr>
          <a:xfrm>
            <a:off x="6172200" y="1257300"/>
            <a:ext cx="5380818" cy="532863"/>
          </a:xfr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Tree>
    <p:extLst>
      <p:ext uri="{BB962C8B-B14F-4D97-AF65-F5344CB8AC3E}">
        <p14:creationId xmlns:p14="http://schemas.microsoft.com/office/powerpoint/2010/main" val="242236621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8980" y="1257301"/>
            <a:ext cx="10914038" cy="1447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980" y="2916616"/>
            <a:ext cx="3499883" cy="30221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694D6E45-2942-64A2-0D82-66C971B277CA}"/>
              </a:ext>
            </a:extLst>
          </p:cNvPr>
          <p:cNvSpPr>
            <a:spLocks noGrp="1"/>
          </p:cNvSpPr>
          <p:nvPr>
            <p:ph sz="half" idx="13"/>
          </p:nvPr>
        </p:nvSpPr>
        <p:spPr>
          <a:xfrm>
            <a:off x="4346057" y="2916615"/>
            <a:ext cx="3499883" cy="30221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C790421A-7C69-0A0E-2662-3C89207DFE9E}"/>
              </a:ext>
            </a:extLst>
          </p:cNvPr>
          <p:cNvSpPr>
            <a:spLocks noGrp="1"/>
          </p:cNvSpPr>
          <p:nvPr>
            <p:ph sz="half" idx="14"/>
          </p:nvPr>
        </p:nvSpPr>
        <p:spPr>
          <a:xfrm>
            <a:off x="8053135" y="2894318"/>
            <a:ext cx="3499883" cy="30221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2"/>
          </p:nvPr>
        </p:nvSpPr>
        <p:spPr/>
        <p:txBody>
          <a:bodyPr/>
          <a:lstStyle/>
          <a:p>
            <a:endParaRPr lang="en-US" dirty="0"/>
          </a:p>
        </p:txBody>
      </p:sp>
      <p:sp>
        <p:nvSpPr>
          <p:cNvPr id="9" name="Slide Number Placeholder 8"/>
          <p:cNvSpPr>
            <a:spLocks noGrp="1"/>
          </p:cNvSpPr>
          <p:nvPr>
            <p:ph type="sldNum" sz="quarter" idx="11"/>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01150506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8980" y="1257301"/>
            <a:ext cx="538082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57301"/>
            <a:ext cx="5380818"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1"/>
          </p:nvPr>
        </p:nvSpPr>
        <p:spPr/>
        <p:txBody>
          <a:bodyPr/>
          <a:lstStyle/>
          <a:p>
            <a:fld id="{65625F11-EADC-2944-8437-490DA1E2084F}"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Footer as Needed</a:t>
            </a:r>
          </a:p>
        </p:txBody>
      </p:sp>
    </p:spTree>
    <p:extLst>
      <p:ext uri="{BB962C8B-B14F-4D97-AF65-F5344CB8AC3E}">
        <p14:creationId xmlns:p14="http://schemas.microsoft.com/office/powerpoint/2010/main" val="201321104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0" y="0"/>
            <a:ext cx="12192000" cy="6858000"/>
          </a:xfrm>
          <a:prstGeom prst="rect">
            <a:avLst/>
          </a:prstGeom>
          <a:solidFill>
            <a:schemeClr val="accent1"/>
          </a:solidFill>
        </p:spPr>
      </p:pic>
      <p:sp>
        <p:nvSpPr>
          <p:cNvPr id="15" name="Picture Placeholder 14"/>
          <p:cNvSpPr>
            <a:spLocks noGrp="1"/>
          </p:cNvSpPr>
          <p:nvPr>
            <p:ph type="pic" sz="quarter" idx="11"/>
          </p:nvPr>
        </p:nvSpPr>
        <p:spPr>
          <a:xfrm>
            <a:off x="0" y="204395"/>
            <a:ext cx="12192001" cy="6857999"/>
          </a:xfrm>
          <a:noFill/>
        </p:spPr>
        <p:txBody>
          <a:bodyPr/>
          <a:lstStyle/>
          <a:p>
            <a:r>
              <a:rPr lang="en-US"/>
              <a:t>Click icon to add picture</a:t>
            </a:r>
            <a:endParaRPr lang="en-US" dirty="0"/>
          </a:p>
        </p:txBody>
      </p:sp>
      <p:sp>
        <p:nvSpPr>
          <p:cNvPr id="5" name="Text Placeholder 4"/>
          <p:cNvSpPr>
            <a:spLocks noGrp="1"/>
          </p:cNvSpPr>
          <p:nvPr>
            <p:ph type="body" sz="quarter" idx="12" hasCustomPrompt="1"/>
          </p:nvPr>
        </p:nvSpPr>
        <p:spPr>
          <a:xfrm>
            <a:off x="638978" y="3375338"/>
            <a:ext cx="10917716" cy="1110497"/>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000" b="0" i="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hasCustomPrompt="1"/>
          </p:nvPr>
        </p:nvSpPr>
        <p:spPr>
          <a:xfrm>
            <a:off x="638979" y="2547131"/>
            <a:ext cx="10917716" cy="794064"/>
          </a:xfrm>
          <a:noFill/>
          <a:effectLst/>
        </p:spPr>
        <p:txBody>
          <a:bodyPr vert="horz" wrap="square" lIns="182880" tIns="91440" rIns="457200" bIns="91440" rtlCol="0" anchor="b">
            <a:spAutoFit/>
          </a:bodyPr>
          <a:lstStyle>
            <a:lvl1pPr>
              <a:defRPr lang="en-US" sz="4400" baseline="0">
                <a:solidFill>
                  <a:schemeClr val="bg1"/>
                </a:solidFill>
              </a:defRPr>
            </a:lvl1pPr>
          </a:lstStyle>
          <a:p>
            <a:pPr marL="11113" lvl="0" indent="-11113">
              <a:spcAft>
                <a:spcPts val="1200"/>
              </a:spcAft>
              <a:buClr>
                <a:schemeClr val="accent1"/>
              </a:buClr>
              <a:buFont typeface="Wingdings" charset="2"/>
              <a:tabLst/>
            </a:pPr>
            <a:r>
              <a:rPr lang="en-US" dirty="0"/>
              <a:t>Title Slide with Image</a:t>
            </a:r>
          </a:p>
        </p:txBody>
      </p:sp>
      <p:pic>
        <p:nvPicPr>
          <p:cNvPr id="2" name="Picture 1">
            <a:extLst>
              <a:ext uri="{FF2B5EF4-FFF2-40B4-BE49-F238E27FC236}">
                <a16:creationId xmlns:a16="http://schemas.microsoft.com/office/drawing/2014/main" id="{EF265E40-B651-1FDF-C269-0760C173208D}"/>
              </a:ext>
            </a:extLst>
          </p:cNvPr>
          <p:cNvPicPr>
            <a:picLocks noChangeAspect="1"/>
          </p:cNvPicPr>
          <p:nvPr userDrawn="1"/>
        </p:nvPicPr>
        <p:blipFill>
          <a:blip r:embed="rId3"/>
          <a:stretch>
            <a:fillRect/>
          </a:stretch>
        </p:blipFill>
        <p:spPr>
          <a:xfrm>
            <a:off x="626511" y="5813656"/>
            <a:ext cx="4763070" cy="537614"/>
          </a:xfrm>
          <a:prstGeom prst="rect">
            <a:avLst/>
          </a:prstGeom>
        </p:spPr>
      </p:pic>
    </p:spTree>
    <p:extLst>
      <p:ext uri="{BB962C8B-B14F-4D97-AF65-F5344CB8AC3E}">
        <p14:creationId xmlns:p14="http://schemas.microsoft.com/office/powerpoint/2010/main" val="9594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alphaModFix amt="8000"/>
            <a:extLst>
              <a:ext uri="{28A0092B-C50C-407E-A947-70E740481C1C}">
                <a14:useLocalDpi xmlns:a14="http://schemas.microsoft.com/office/drawing/2010/main" val="0"/>
              </a:ext>
            </a:extLst>
          </a:blip>
          <a:srcRect l="1628" t="20678" r="1628" b="33283"/>
          <a:stretch/>
        </p:blipFill>
        <p:spPr>
          <a:xfrm>
            <a:off x="0" y="0"/>
            <a:ext cx="12191999" cy="6134100"/>
          </a:xfrm>
          <a:prstGeom prst="rect">
            <a:avLst/>
          </a:prstGeom>
          <a:solidFill>
            <a:schemeClr val="accent1"/>
          </a:solidFill>
        </p:spPr>
      </p:pic>
      <p:sp>
        <p:nvSpPr>
          <p:cNvPr id="10" name="Slide Number Placeholder 5"/>
          <p:cNvSpPr>
            <a:spLocks noGrp="1"/>
          </p:cNvSpPr>
          <p:nvPr>
            <p:ph type="sldNum" sz="quarter" idx="4"/>
          </p:nvPr>
        </p:nvSpPr>
        <p:spPr>
          <a:xfrm>
            <a:off x="10637447" y="6396690"/>
            <a:ext cx="915571" cy="257677"/>
          </a:xfrm>
          <a:prstGeom prst="rect">
            <a:avLst/>
          </a:prstGeom>
        </p:spPr>
        <p:txBody>
          <a:bodyPr vert="horz" lIns="91440" tIns="45720" rIns="91440" bIns="45720" rtlCol="0" anchor="ctr"/>
          <a:lstStyle>
            <a:lvl1pPr algn="r">
              <a:defRPr sz="1600" b="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65625F11-EADC-2944-8437-490DA1E2084F}" type="slidenum">
              <a:rPr lang="en-US" smtClean="0"/>
              <a:pPr/>
              <a:t>‹#›</a:t>
            </a:fld>
            <a:endParaRPr lang="en-US" dirty="0"/>
          </a:p>
        </p:txBody>
      </p:sp>
      <p:pic>
        <p:nvPicPr>
          <p:cNvPr id="4" name="Picture 3" descr="University of Massachusetts logo">
            <a:extLst>
              <a:ext uri="{FF2B5EF4-FFF2-40B4-BE49-F238E27FC236}">
                <a16:creationId xmlns:a16="http://schemas.microsoft.com/office/drawing/2014/main" id="{7B0A6B9D-1209-4462-8851-2316A116A347}"/>
              </a:ext>
            </a:extLst>
          </p:cNvPr>
          <p:cNvPicPr>
            <a:picLocks noChangeAspect="1"/>
          </p:cNvPicPr>
          <p:nvPr/>
        </p:nvPicPr>
        <p:blipFill>
          <a:blip r:embed="rId3"/>
          <a:stretch>
            <a:fillRect/>
          </a:stretch>
        </p:blipFill>
        <p:spPr>
          <a:xfrm>
            <a:off x="638979" y="6307283"/>
            <a:ext cx="4060371" cy="436490"/>
          </a:xfrm>
          <a:prstGeom prst="rect">
            <a:avLst/>
          </a:prstGeom>
        </p:spPr>
      </p:pic>
      <p:sp>
        <p:nvSpPr>
          <p:cNvPr id="3" name="Text Placeholder 2"/>
          <p:cNvSpPr>
            <a:spLocks noGrp="1"/>
          </p:cNvSpPr>
          <p:nvPr>
            <p:ph type="body" idx="1" hasCustomPrompt="1"/>
          </p:nvPr>
        </p:nvSpPr>
        <p:spPr>
          <a:xfrm>
            <a:off x="638979" y="3457260"/>
            <a:ext cx="10901342" cy="1140777"/>
          </a:xfrm>
        </p:spPr>
        <p:txBody>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2" name="Title 1"/>
          <p:cNvSpPr>
            <a:spLocks noGrp="1"/>
          </p:cNvSpPr>
          <p:nvPr>
            <p:ph type="title" hasCustomPrompt="1"/>
          </p:nvPr>
        </p:nvSpPr>
        <p:spPr>
          <a:xfrm>
            <a:off x="638979" y="577535"/>
            <a:ext cx="10901342" cy="2852737"/>
          </a:xfrm>
        </p:spPr>
        <p:txBody>
          <a:bodyPr anchor="b"/>
          <a:lstStyle>
            <a:lvl1pPr>
              <a:defRPr sz="4400" b="1">
                <a:solidFill>
                  <a:schemeClr val="bg1"/>
                </a:solidFill>
                <a:latin typeface="Montserrat" panose="00000500000000000000" pitchFamily="2" charset="0"/>
              </a:defRPr>
            </a:lvl1pPr>
          </a:lstStyle>
          <a:p>
            <a:r>
              <a:rPr lang="en-US" dirty="0"/>
              <a:t>Section Header</a:t>
            </a:r>
          </a:p>
        </p:txBody>
      </p:sp>
    </p:spTree>
    <p:extLst>
      <p:ext uri="{BB962C8B-B14F-4D97-AF65-F5344CB8AC3E}">
        <p14:creationId xmlns:p14="http://schemas.microsoft.com/office/powerpoint/2010/main" val="327965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genda + BG">
    <p:spTree>
      <p:nvGrpSpPr>
        <p:cNvPr id="1" name=""/>
        <p:cNvGrpSpPr/>
        <p:nvPr/>
      </p:nvGrpSpPr>
      <p:grpSpPr>
        <a:xfrm>
          <a:off x="0" y="0"/>
          <a:ext cx="0" cy="0"/>
          <a:chOff x="0" y="0"/>
          <a:chExt cx="0" cy="0"/>
        </a:xfrm>
      </p:grpSpPr>
      <p:sp>
        <p:nvSpPr>
          <p:cNvPr id="4" name="Rectangle 3"/>
          <p:cNvSpPr/>
          <p:nvPr/>
        </p:nvSpPr>
        <p:spPr>
          <a:xfrm>
            <a:off x="0" y="860961"/>
            <a:ext cx="12192000" cy="5273139"/>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Massachusetts logo">
            <a:extLst>
              <a:ext uri="{FF2B5EF4-FFF2-40B4-BE49-F238E27FC236}">
                <a16:creationId xmlns:a16="http://schemas.microsoft.com/office/drawing/2014/main" id="{1025AF6F-ADE1-425B-AE1C-12925E6506FA}"/>
              </a:ext>
            </a:extLst>
          </p:cNvPr>
          <p:cNvPicPr>
            <a:picLocks noChangeAspect="1"/>
          </p:cNvPicPr>
          <p:nvPr/>
        </p:nvPicPr>
        <p:blipFill>
          <a:blip r:embed="rId2"/>
          <a:stretch>
            <a:fillRect/>
          </a:stretch>
        </p:blipFill>
        <p:spPr>
          <a:xfrm>
            <a:off x="638979" y="6307283"/>
            <a:ext cx="4060371" cy="436490"/>
          </a:xfrm>
          <a:prstGeom prst="rect">
            <a:avLst/>
          </a:prstGeom>
        </p:spPr>
      </p:pic>
      <p:sp>
        <p:nvSpPr>
          <p:cNvPr id="18" name="Slide Number Placeholder 5"/>
          <p:cNvSpPr>
            <a:spLocks noGrp="1"/>
          </p:cNvSpPr>
          <p:nvPr>
            <p:ph type="sldNum" sz="quarter" idx="4"/>
          </p:nvPr>
        </p:nvSpPr>
        <p:spPr>
          <a:xfrm>
            <a:off x="10637447" y="6396690"/>
            <a:ext cx="915571" cy="257677"/>
          </a:xfrm>
          <a:prstGeom prst="rect">
            <a:avLst/>
          </a:prstGeom>
        </p:spPr>
        <p:txBody>
          <a:bodyPr vert="horz" lIns="91440" tIns="45720" rIns="91440" bIns="45720" rtlCol="0" anchor="ctr"/>
          <a:lstStyle>
            <a:lvl1pPr algn="r">
              <a:defRPr sz="1600" b="0">
                <a:solidFill>
                  <a:schemeClr val="tx2"/>
                </a:solidFill>
                <a:latin typeface="+mn-lt"/>
                <a:ea typeface="Century Gothic" charset="0"/>
                <a:cs typeface="Century Gothic" charset="0"/>
              </a:defRPr>
            </a:lvl1pPr>
          </a:lstStyle>
          <a:p>
            <a:fld id="{65625F11-EADC-2944-8437-490DA1E2084F}" type="slidenum">
              <a:rPr lang="en-US" smtClean="0"/>
              <a:pPr/>
              <a:t>‹#›</a:t>
            </a:fld>
            <a:endParaRPr lang="en-US" dirty="0"/>
          </a:p>
        </p:txBody>
      </p:sp>
      <p:sp>
        <p:nvSpPr>
          <p:cNvPr id="9" name="Content Placeholder 6"/>
          <p:cNvSpPr>
            <a:spLocks noGrp="1"/>
          </p:cNvSpPr>
          <p:nvPr>
            <p:ph sz="quarter" idx="13" hasCustomPrompt="1"/>
          </p:nvPr>
        </p:nvSpPr>
        <p:spPr>
          <a:xfrm>
            <a:off x="638980" y="914400"/>
            <a:ext cx="10914038" cy="4971245"/>
          </a:xfrm>
          <a:noFill/>
        </p:spPr>
        <p:txBody>
          <a:bodyPr lIns="182880" rIns="457200" anchor="t">
            <a:noAutofit/>
          </a:bodyPr>
          <a:lstStyle>
            <a:lvl1pPr marL="342900" marR="0" indent="-342900" algn="l" defTabSz="914400" rtl="0" eaLnBrk="1" fontAlgn="auto" latinLnBrk="0" hangingPunct="1">
              <a:lnSpc>
                <a:spcPct val="110000"/>
              </a:lnSpc>
              <a:spcBef>
                <a:spcPts val="0"/>
              </a:spcBef>
              <a:spcAft>
                <a:spcPts val="1200"/>
              </a:spcAft>
              <a:buClr>
                <a:schemeClr val="bg1"/>
              </a:buClr>
              <a:buSzTx/>
              <a:buFont typeface="Wingdings" panose="05000000000000000000" pitchFamily="2" charset="2"/>
              <a:buChar char="§"/>
              <a:tabLst/>
              <a:defRPr sz="2000" b="1" baseline="0">
                <a:solidFill>
                  <a:schemeClr val="bg1"/>
                </a:solidFill>
              </a:defRPr>
            </a:lvl1pPr>
            <a:lvl2pPr marL="685800" marR="0" indent="-228600" algn="l" defTabSz="914400" rtl="0" eaLnBrk="1" fontAlgn="auto" latinLnBrk="0" hangingPunct="1">
              <a:lnSpc>
                <a:spcPct val="110000"/>
              </a:lnSpc>
              <a:spcBef>
                <a:spcPts val="0"/>
              </a:spcBef>
              <a:spcAft>
                <a:spcPts val="1200"/>
              </a:spcAft>
              <a:buClr>
                <a:schemeClr val="bg1"/>
              </a:buClr>
              <a:buSzTx/>
              <a:buFont typeface="Arial" charset="0"/>
              <a:buChar char="•"/>
              <a:tabLst/>
              <a:defRPr sz="1800" b="1" baseline="0">
                <a:solidFill>
                  <a:schemeClr val="bg1"/>
                </a:solidFill>
              </a:defRPr>
            </a:lvl2pPr>
            <a:lvl3pPr marL="1143000" marR="0" indent="-228600" algn="l" defTabSz="914400" rtl="0" eaLnBrk="1" fontAlgn="auto" latinLnBrk="0" hangingPunct="1">
              <a:lnSpc>
                <a:spcPct val="110000"/>
              </a:lnSpc>
              <a:spcBef>
                <a:spcPts val="0"/>
              </a:spcBef>
              <a:spcAft>
                <a:spcPts val="1200"/>
              </a:spcAft>
              <a:buClr>
                <a:schemeClr val="bg1"/>
              </a:buClr>
              <a:buSzTx/>
              <a:buFont typeface=".AppleSystemUIFont" charset="-120"/>
              <a:buChar char="-"/>
              <a:tabLst/>
              <a:defRPr sz="1800" b="1" baseline="0">
                <a:solidFill>
                  <a:schemeClr val="bg1"/>
                </a:solidFill>
              </a:defRPr>
            </a:lvl3pPr>
            <a:lvl4pPr marL="1600200" marR="0" indent="-228600" algn="l" defTabSz="914400" rtl="0" eaLnBrk="1" fontAlgn="auto" latinLnBrk="0" hangingPunct="1">
              <a:lnSpc>
                <a:spcPct val="110000"/>
              </a:lnSpc>
              <a:spcBef>
                <a:spcPts val="0"/>
              </a:spcBef>
              <a:spcAft>
                <a:spcPts val="1200"/>
              </a:spcAft>
              <a:buClr>
                <a:schemeClr val="bg1"/>
              </a:buClr>
              <a:buSzTx/>
              <a:buFont typeface="Courier New" charset="0"/>
              <a:buChar char="o"/>
              <a:tabLst/>
              <a:defRPr sz="1600" b="1" baseline="0">
                <a:solidFill>
                  <a:schemeClr val="bg1"/>
                </a:solidFill>
              </a:defRPr>
            </a:lvl4pPr>
            <a:lvl5pPr marL="2057400" marR="0" indent="-228600" algn="l" defTabSz="914400" rtl="0" eaLnBrk="1" fontAlgn="auto" latinLnBrk="0" hangingPunct="1">
              <a:lnSpc>
                <a:spcPct val="110000"/>
              </a:lnSpc>
              <a:spcBef>
                <a:spcPts val="0"/>
              </a:spcBef>
              <a:spcAft>
                <a:spcPts val="1200"/>
              </a:spcAft>
              <a:buClr>
                <a:schemeClr val="bg1"/>
              </a:buClr>
              <a:buSzTx/>
              <a:buFont typeface=".AppleSystemUIFont" charset="-120"/>
              <a:buChar char="-"/>
              <a:tabLst/>
              <a:defRPr sz="1600" b="1">
                <a:solidFill>
                  <a:schemeClr val="bg1"/>
                </a:solidFill>
              </a:defRPr>
            </a:lvl5pPr>
          </a:lstStyle>
          <a:p>
            <a:pPr lvl="0"/>
            <a:r>
              <a:rPr lang="en-US" dirty="0"/>
              <a:t>Primary agenda bullet style</a:t>
            </a:r>
          </a:p>
          <a:p>
            <a:pPr lvl="1"/>
            <a:r>
              <a:rPr lang="en-US" dirty="0"/>
              <a:t>Secondary agenda bullet style</a:t>
            </a:r>
          </a:p>
          <a:p>
            <a:pPr lvl="2"/>
            <a:r>
              <a:rPr lang="en-US" dirty="0"/>
              <a:t>Third bullet style</a:t>
            </a:r>
          </a:p>
          <a:p>
            <a:pPr lvl="3"/>
            <a:r>
              <a:rPr lang="en-US" dirty="0"/>
              <a:t>Fourth bullet style</a:t>
            </a:r>
          </a:p>
          <a:p>
            <a:pPr lvl="4"/>
            <a:r>
              <a:rPr lang="en-US" dirty="0"/>
              <a:t>Fifth bullet style</a:t>
            </a:r>
          </a:p>
          <a:p>
            <a:pPr lvl="0"/>
            <a:r>
              <a:rPr lang="en-US" dirty="0"/>
              <a:t>Primary agenda bullet style</a:t>
            </a:r>
          </a:p>
          <a:p>
            <a:pPr lvl="1"/>
            <a:r>
              <a:rPr lang="en-US" dirty="0"/>
              <a:t>Secondary agenda bullet style</a:t>
            </a:r>
          </a:p>
          <a:p>
            <a:pPr lvl="2"/>
            <a:r>
              <a:rPr lang="en-US" dirty="0"/>
              <a:t>Third bullet style</a:t>
            </a:r>
          </a:p>
        </p:txBody>
      </p:sp>
      <p:sp>
        <p:nvSpPr>
          <p:cNvPr id="2" name="Title 1"/>
          <p:cNvSpPr>
            <a:spLocks noGrp="1"/>
          </p:cNvSpPr>
          <p:nvPr>
            <p:ph type="title" hasCustomPrompt="1"/>
          </p:nvPr>
        </p:nvSpPr>
        <p:spPr/>
        <p:txBody>
          <a:bodyPr>
            <a:noAutofit/>
          </a:bodyPr>
          <a:lstStyle>
            <a:lvl1pPr>
              <a:defRPr sz="2800"/>
            </a:lvl1pPr>
          </a:lstStyle>
          <a:p>
            <a:r>
              <a:rPr lang="en-US" dirty="0"/>
              <a:t>Headline</a:t>
            </a:r>
          </a:p>
        </p:txBody>
      </p:sp>
    </p:spTree>
    <p:extLst>
      <p:ext uri="{BB962C8B-B14F-4D97-AF65-F5344CB8AC3E}">
        <p14:creationId xmlns:p14="http://schemas.microsoft.com/office/powerpoint/2010/main" val="29422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65625F11-EADC-2944-8437-490DA1E2084F}" type="slidenum">
              <a:rPr lang="en-US" smtClean="0"/>
              <a:pPr/>
              <a:t>‹#›</a:t>
            </a:fld>
            <a:endParaRPr lang="en-US" dirty="0"/>
          </a:p>
        </p:txBody>
      </p:sp>
      <p:sp>
        <p:nvSpPr>
          <p:cNvPr id="5" name="Text Placeholder 2">
            <a:extLst>
              <a:ext uri="{FF2B5EF4-FFF2-40B4-BE49-F238E27FC236}">
                <a16:creationId xmlns:a16="http://schemas.microsoft.com/office/drawing/2014/main" id="{71D8A06B-AB5B-43B1-BF30-6B6EA6F7E330}"/>
              </a:ext>
            </a:extLst>
          </p:cNvPr>
          <p:cNvSpPr>
            <a:spLocks noGrp="1"/>
          </p:cNvSpPr>
          <p:nvPr>
            <p:ph idx="1"/>
          </p:nvPr>
        </p:nvSpPr>
        <p:spPr>
          <a:xfrm>
            <a:off x="638979" y="860963"/>
            <a:ext cx="10914039" cy="518060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z="2800" b="1">
                <a:latin typeface="Montserrat" panose="00000500000000000000" pitchFamily="2" charset="0"/>
                <a:ea typeface="Open Sans" panose="020B0606030504020204" pitchFamily="34" charset="0"/>
                <a:cs typeface="Open Sans" panose="020B0606030504020204" pitchFamily="34" charset="0"/>
              </a:defRPr>
            </a:lvl1pPr>
          </a:lstStyle>
          <a:p>
            <a:r>
              <a:rPr lang="en-US" dirty="0"/>
              <a:t>Headline</a:t>
            </a:r>
          </a:p>
        </p:txBody>
      </p:sp>
    </p:spTree>
    <p:extLst>
      <p:ext uri="{BB962C8B-B14F-4D97-AF65-F5344CB8AC3E}">
        <p14:creationId xmlns:p14="http://schemas.microsoft.com/office/powerpoint/2010/main" val="15081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65625F11-EADC-2944-8437-490DA1E2084F}" type="slidenum">
              <a:rPr lang="en-US" smtClean="0"/>
              <a:pPr/>
              <a:t>‹#›</a:t>
            </a:fld>
            <a:endParaRPr lang="en-US" dirty="0"/>
          </a:p>
        </p:txBody>
      </p:sp>
      <p:sp>
        <p:nvSpPr>
          <p:cNvPr id="5" name="Content Placeholder 2">
            <a:extLst>
              <a:ext uri="{FF2B5EF4-FFF2-40B4-BE49-F238E27FC236}">
                <a16:creationId xmlns:a16="http://schemas.microsoft.com/office/drawing/2014/main" id="{AE806CC2-1CE0-4268-821E-A9EA31404344}"/>
              </a:ext>
            </a:extLst>
          </p:cNvPr>
          <p:cNvSpPr>
            <a:spLocks noGrp="1"/>
          </p:cNvSpPr>
          <p:nvPr>
            <p:ph idx="12"/>
          </p:nvPr>
        </p:nvSpPr>
        <p:spPr>
          <a:xfrm>
            <a:off x="6184897" y="860964"/>
            <a:ext cx="5368121" cy="5180606"/>
          </a:xfrm>
        </p:spPr>
        <p:txBody>
          <a:bodyPr/>
          <a:lstStyle>
            <a:lvl1pPr marL="228600" indent="-228600">
              <a:buClr>
                <a:schemeClr val="accent1"/>
              </a:buClr>
              <a:buFont typeface="Wingdings" charset="2"/>
              <a:buChar char="§"/>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1"/>
              </a:buClr>
              <a:buFont typeface="Arial"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1"/>
              </a:buClr>
              <a:buFont typeface=".AppleSystemUIFont" charset="-120"/>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1"/>
              </a:buClr>
              <a:buFont typeface="Courier New"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1"/>
              </a:buClr>
              <a:buFont typeface=".AppleSystemUIFont" charset="-12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27423698-104E-45F5-84FF-4D4C1A23C98A}"/>
              </a:ext>
            </a:extLst>
          </p:cNvPr>
          <p:cNvSpPr>
            <a:spLocks noGrp="1"/>
          </p:cNvSpPr>
          <p:nvPr>
            <p:ph idx="13"/>
          </p:nvPr>
        </p:nvSpPr>
        <p:spPr>
          <a:xfrm>
            <a:off x="638979" y="860963"/>
            <a:ext cx="5368121" cy="518060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sz="2800" b="1">
                <a:latin typeface="Montserrat" panose="00000500000000000000" pitchFamily="2" charset="0"/>
                <a:ea typeface="Open Sans" panose="020B0606030504020204" pitchFamily="34" charset="0"/>
                <a:cs typeface="Open Sans" panose="020B0606030504020204" pitchFamily="34" charset="0"/>
              </a:defRPr>
            </a:lvl1pPr>
          </a:lstStyle>
          <a:p>
            <a:r>
              <a:rPr lang="en-US" dirty="0"/>
              <a:t>Headline</a:t>
            </a:r>
          </a:p>
        </p:txBody>
      </p:sp>
    </p:spTree>
    <p:extLst>
      <p:ext uri="{BB962C8B-B14F-4D97-AF65-F5344CB8AC3E}">
        <p14:creationId xmlns:p14="http://schemas.microsoft.com/office/powerpoint/2010/main" val="144059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econd Title,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65625F11-EADC-2944-8437-490DA1E2084F}" type="slidenum">
              <a:rPr lang="en-US" smtClean="0"/>
              <a:pPr/>
              <a:t>‹#›</a:t>
            </a:fld>
            <a:endParaRPr lang="en-US"/>
          </a:p>
        </p:txBody>
      </p:sp>
      <p:sp>
        <p:nvSpPr>
          <p:cNvPr id="4" name="Content Placeholder 3"/>
          <p:cNvSpPr>
            <a:spLocks noGrp="1"/>
          </p:cNvSpPr>
          <p:nvPr>
            <p:ph sz="half" idx="2"/>
          </p:nvPr>
        </p:nvSpPr>
        <p:spPr>
          <a:xfrm>
            <a:off x="638980" y="1356791"/>
            <a:ext cx="10914038" cy="4695666"/>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hasCustomPrompt="1"/>
          </p:nvPr>
        </p:nvSpPr>
        <p:spPr>
          <a:xfrm>
            <a:off x="638979" y="860963"/>
            <a:ext cx="10914039" cy="451295"/>
          </a:xfrm>
        </p:spPr>
        <p:txBody>
          <a:bodyPr anchor="b"/>
          <a:lstStyle>
            <a:lvl1pPr marL="0" indent="0">
              <a:buNone/>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itle 4"/>
          <p:cNvSpPr>
            <a:spLocks noGrp="1"/>
          </p:cNvSpPr>
          <p:nvPr>
            <p:ph type="title" hasCustomPrompt="1"/>
          </p:nvPr>
        </p:nvSpPr>
        <p:spPr/>
        <p:txBody>
          <a:bodyPr/>
          <a:lstStyle>
            <a:lvl1pPr>
              <a:defRPr sz="2800" b="1">
                <a:latin typeface="Montserrat" panose="00000500000000000000" pitchFamily="2" charset="0"/>
              </a:defRPr>
            </a:lvl1pPr>
          </a:lstStyle>
          <a:p>
            <a:r>
              <a:rPr lang="en-US" dirty="0"/>
              <a:t>Headline</a:t>
            </a:r>
          </a:p>
        </p:txBody>
      </p:sp>
    </p:spTree>
    <p:extLst>
      <p:ext uri="{BB962C8B-B14F-4D97-AF65-F5344CB8AC3E}">
        <p14:creationId xmlns:p14="http://schemas.microsoft.com/office/powerpoint/2010/main" val="299199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wo Secondary Title, Tw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65625F11-EADC-2944-8437-490DA1E2084F}" type="slidenum">
              <a:rPr lang="en-US" smtClean="0"/>
              <a:pPr/>
              <a:t>‹#›</a:t>
            </a:fld>
            <a:endParaRPr lang="en-US"/>
          </a:p>
        </p:txBody>
      </p:sp>
      <p:sp>
        <p:nvSpPr>
          <p:cNvPr id="14" name="Content Placeholder 3">
            <a:extLst>
              <a:ext uri="{FF2B5EF4-FFF2-40B4-BE49-F238E27FC236}">
                <a16:creationId xmlns:a16="http://schemas.microsoft.com/office/drawing/2014/main" id="{2F5413BC-054D-45D0-8352-6EA6A75EE805}"/>
              </a:ext>
            </a:extLst>
          </p:cNvPr>
          <p:cNvSpPr>
            <a:spLocks noGrp="1"/>
          </p:cNvSpPr>
          <p:nvPr>
            <p:ph sz="half" idx="15"/>
          </p:nvPr>
        </p:nvSpPr>
        <p:spPr>
          <a:xfrm>
            <a:off x="6204859" y="1356791"/>
            <a:ext cx="5348163" cy="4695666"/>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81040B0D-6703-484F-97E7-6EAD3D03B9E3}"/>
              </a:ext>
            </a:extLst>
          </p:cNvPr>
          <p:cNvSpPr>
            <a:spLocks noGrp="1"/>
          </p:cNvSpPr>
          <p:nvPr>
            <p:ph type="body" idx="14" hasCustomPrompt="1"/>
          </p:nvPr>
        </p:nvSpPr>
        <p:spPr>
          <a:xfrm>
            <a:off x="6204855" y="860963"/>
            <a:ext cx="5348163" cy="451295"/>
          </a:xfrm>
        </p:spPr>
        <p:txBody>
          <a:bodyPr anchor="b"/>
          <a:lstStyle>
            <a:lvl1pPr marL="0" indent="0">
              <a:buNone/>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Content Placeholder 3">
            <a:extLst>
              <a:ext uri="{FF2B5EF4-FFF2-40B4-BE49-F238E27FC236}">
                <a16:creationId xmlns:a16="http://schemas.microsoft.com/office/drawing/2014/main" id="{90504683-19D3-4042-9A55-CE8B5063FE92}"/>
              </a:ext>
            </a:extLst>
          </p:cNvPr>
          <p:cNvSpPr>
            <a:spLocks noGrp="1"/>
          </p:cNvSpPr>
          <p:nvPr>
            <p:ph sz="half" idx="16"/>
          </p:nvPr>
        </p:nvSpPr>
        <p:spPr>
          <a:xfrm>
            <a:off x="638980" y="1356791"/>
            <a:ext cx="5457020" cy="4695666"/>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a:extLst>
              <a:ext uri="{FF2B5EF4-FFF2-40B4-BE49-F238E27FC236}">
                <a16:creationId xmlns:a16="http://schemas.microsoft.com/office/drawing/2014/main" id="{C458986C-F212-460B-A41B-CB9601626A0B}"/>
              </a:ext>
            </a:extLst>
          </p:cNvPr>
          <p:cNvSpPr>
            <a:spLocks noGrp="1"/>
          </p:cNvSpPr>
          <p:nvPr>
            <p:ph type="body" idx="1" hasCustomPrompt="1"/>
          </p:nvPr>
        </p:nvSpPr>
        <p:spPr>
          <a:xfrm>
            <a:off x="638979" y="860963"/>
            <a:ext cx="5457021" cy="451295"/>
          </a:xfrm>
        </p:spPr>
        <p:txBody>
          <a:bodyPr anchor="b"/>
          <a:lstStyle>
            <a:lvl1pPr marL="0" indent="0">
              <a:buNone/>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Title 6"/>
          <p:cNvSpPr>
            <a:spLocks noGrp="1"/>
          </p:cNvSpPr>
          <p:nvPr>
            <p:ph type="title" hasCustomPrompt="1"/>
          </p:nvPr>
        </p:nvSpPr>
        <p:spPr/>
        <p:txBody>
          <a:bodyPr/>
          <a:lstStyle>
            <a:lvl1pPr>
              <a:defRPr sz="2800" b="1">
                <a:latin typeface="Montserrat" panose="00000500000000000000" pitchFamily="2" charset="0"/>
              </a:defRPr>
            </a:lvl1pPr>
          </a:lstStyle>
          <a:p>
            <a:r>
              <a:rPr lang="en-US" dirty="0"/>
              <a:t>Headline</a:t>
            </a:r>
          </a:p>
        </p:txBody>
      </p:sp>
    </p:spTree>
    <p:extLst>
      <p:ext uri="{BB962C8B-B14F-4D97-AF65-F5344CB8AC3E}">
        <p14:creationId xmlns:p14="http://schemas.microsoft.com/office/powerpoint/2010/main" val="357156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65625F11-EADC-2944-8437-490DA1E2084F}" type="slidenum">
              <a:rPr lang="en-US" smtClean="0"/>
              <a:pPr/>
              <a:t>‹#›</a:t>
            </a:fld>
            <a:endParaRPr lang="en-US" dirty="0"/>
          </a:p>
        </p:txBody>
      </p:sp>
      <p:sp>
        <p:nvSpPr>
          <p:cNvPr id="2" name="Title 1"/>
          <p:cNvSpPr>
            <a:spLocks noGrp="1"/>
          </p:cNvSpPr>
          <p:nvPr>
            <p:ph type="title" hasCustomPrompt="1"/>
          </p:nvPr>
        </p:nvSpPr>
        <p:spPr/>
        <p:txBody>
          <a:bodyPr/>
          <a:lstStyle>
            <a:lvl1pPr>
              <a:defRPr sz="2800" b="1">
                <a:latin typeface="Montserrat" panose="00000500000000000000" pitchFamily="2" charset="0"/>
              </a:defRPr>
            </a:lvl1pPr>
          </a:lstStyle>
          <a:p>
            <a:r>
              <a:rPr lang="en-US" dirty="0"/>
              <a:t>Headline</a:t>
            </a:r>
          </a:p>
        </p:txBody>
      </p:sp>
    </p:spTree>
    <p:extLst>
      <p:ext uri="{BB962C8B-B14F-4D97-AF65-F5344CB8AC3E}">
        <p14:creationId xmlns:p14="http://schemas.microsoft.com/office/powerpoint/2010/main" val="379080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637447" y="6396690"/>
            <a:ext cx="915571" cy="257677"/>
          </a:xfrm>
          <a:prstGeom prst="rect">
            <a:avLst/>
          </a:prstGeom>
        </p:spPr>
        <p:txBody>
          <a:bodyPr vert="horz" lIns="91440" tIns="45720" rIns="91440" bIns="45720" rtlCol="0" anchor="ctr"/>
          <a:lstStyle>
            <a:lvl1pPr algn="r">
              <a:defRPr sz="1600" b="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65625F11-EADC-2944-8437-490DA1E2084F}" type="slidenum">
              <a:rPr lang="en-US" smtClean="0"/>
              <a:pPr/>
              <a:t>‹#›</a:t>
            </a:fld>
            <a:endParaRPr lang="en-US" dirty="0"/>
          </a:p>
        </p:txBody>
      </p:sp>
      <p:cxnSp>
        <p:nvCxnSpPr>
          <p:cNvPr id="8" name="Straight Connector 7"/>
          <p:cNvCxnSpPr/>
          <p:nvPr userDrawn="1"/>
        </p:nvCxnSpPr>
        <p:spPr>
          <a:xfrm>
            <a:off x="638979" y="6119352"/>
            <a:ext cx="109177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University of Massachusetts logo">
            <a:extLst>
              <a:ext uri="{FF2B5EF4-FFF2-40B4-BE49-F238E27FC236}">
                <a16:creationId xmlns:a16="http://schemas.microsoft.com/office/drawing/2014/main" id="{48B737E3-50D4-4977-A86B-47E3ACB92632}"/>
              </a:ext>
            </a:extLst>
          </p:cNvPr>
          <p:cNvPicPr>
            <a:picLocks noChangeAspect="1"/>
          </p:cNvPicPr>
          <p:nvPr userDrawn="1"/>
        </p:nvPicPr>
        <p:blipFill>
          <a:blip r:embed="rId17"/>
          <a:stretch>
            <a:fillRect/>
          </a:stretch>
        </p:blipFill>
        <p:spPr>
          <a:xfrm>
            <a:off x="638979" y="6307283"/>
            <a:ext cx="4060371" cy="436490"/>
          </a:xfrm>
          <a:prstGeom prst="rect">
            <a:avLst/>
          </a:prstGeom>
        </p:spPr>
      </p:pic>
      <p:sp>
        <p:nvSpPr>
          <p:cNvPr id="3" name="Text Placeholder 2"/>
          <p:cNvSpPr>
            <a:spLocks noGrp="1"/>
          </p:cNvSpPr>
          <p:nvPr>
            <p:ph type="body" idx="1"/>
          </p:nvPr>
        </p:nvSpPr>
        <p:spPr>
          <a:xfrm>
            <a:off x="638979" y="860963"/>
            <a:ext cx="10914039" cy="518060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42656" y="58712"/>
            <a:ext cx="10914038" cy="757718"/>
          </a:xfrm>
          <a:prstGeom prst="rect">
            <a:avLst/>
          </a:prstGeom>
        </p:spPr>
        <p:txBody>
          <a:bodyPr vert="horz" lIns="91440" tIns="45720" rIns="91440" bIns="45720" rtlCol="0" anchor="ctr">
            <a:noAutofit/>
          </a:bodyPr>
          <a:lstStyle/>
          <a:p>
            <a:r>
              <a:rPr lang="en-US" dirty="0"/>
              <a:t>Headline</a:t>
            </a:r>
          </a:p>
        </p:txBody>
      </p:sp>
    </p:spTree>
    <p:extLst>
      <p:ext uri="{BB962C8B-B14F-4D97-AF65-F5344CB8AC3E}">
        <p14:creationId xmlns:p14="http://schemas.microsoft.com/office/powerpoint/2010/main" val="991441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914400" rtl="0" eaLnBrk="1" latinLnBrk="0" hangingPunct="1">
        <a:lnSpc>
          <a:spcPct val="90000"/>
        </a:lnSpc>
        <a:spcBef>
          <a:spcPct val="0"/>
        </a:spcBef>
        <a:buNone/>
        <a:defRPr sz="2800" b="1" kern="1200">
          <a:solidFill>
            <a:schemeClr val="accent1"/>
          </a:solidFill>
          <a:latin typeface="Montserrat" panose="00000500000000000000" pitchFamily="2" charset="0"/>
          <a:ea typeface="+mj-ea"/>
          <a:cs typeface="+mj-cs"/>
        </a:defRPr>
      </a:lvl1pPr>
    </p:titleStyle>
    <p:bodyStyle>
      <a:lvl1pPr marL="228600" indent="-228600" algn="l" defTabSz="914400" rtl="0" eaLnBrk="1" latinLnBrk="0" hangingPunct="1">
        <a:lnSpc>
          <a:spcPct val="110000"/>
        </a:lnSpc>
        <a:spcBef>
          <a:spcPts val="0"/>
        </a:spcBef>
        <a:spcAft>
          <a:spcPts val="1200"/>
        </a:spcAft>
        <a:buClr>
          <a:schemeClr val="accent1"/>
        </a:buClr>
        <a:buFont typeface="Wingdings" charset="2"/>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10000"/>
        </a:lnSpc>
        <a:spcBef>
          <a:spcPts val="0"/>
        </a:spcBef>
        <a:spcAft>
          <a:spcPts val="1200"/>
        </a:spcAft>
        <a:buClr>
          <a:schemeClr val="accent1"/>
        </a:buClr>
        <a:buFont typeface="Arial"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0000"/>
        </a:lnSpc>
        <a:spcBef>
          <a:spcPts val="0"/>
        </a:spcBef>
        <a:spcAft>
          <a:spcPts val="1200"/>
        </a:spcAft>
        <a:buClr>
          <a:schemeClr val="accent1"/>
        </a:buClr>
        <a:buFont typeface=".AppleSystemUIFont" charset="-12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0000"/>
        </a:lnSpc>
        <a:spcBef>
          <a:spcPts val="0"/>
        </a:spcBef>
        <a:spcAft>
          <a:spcPts val="1200"/>
        </a:spcAft>
        <a:buClr>
          <a:schemeClr val="accent1"/>
        </a:buClr>
        <a:buFont typeface="Courier New" charset="0"/>
        <a:buChar char="o"/>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0000"/>
        </a:lnSpc>
        <a:spcBef>
          <a:spcPts val="0"/>
        </a:spcBef>
        <a:spcAft>
          <a:spcPts val="1200"/>
        </a:spcAft>
        <a:buClr>
          <a:schemeClr val="accent1"/>
        </a:buClr>
        <a:buFont typeface=".AppleSystemUIFont" charset="-12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2160">
          <p15:clr>
            <a:srgbClr val="F26B43"/>
          </p15:clr>
        </p15:guide>
        <p15:guide id="11" pos="3840">
          <p15:clr>
            <a:srgbClr val="F26B43"/>
          </p15:clr>
        </p15:guide>
        <p15:guide id="12" orient="horz" pos="624">
          <p15:clr>
            <a:srgbClr val="F26B43"/>
          </p15:clr>
        </p15:guide>
        <p15:guide id="13" orient="horz" pos="792">
          <p15:clr>
            <a:srgbClr val="F26B43"/>
          </p15:clr>
        </p15:guide>
        <p15:guide id="14" pos="408">
          <p15:clr>
            <a:srgbClr val="F26B43"/>
          </p15:clr>
        </p15:guide>
        <p15:guide id="15" pos="7272">
          <p15:clr>
            <a:srgbClr val="F26B43"/>
          </p15:clr>
        </p15:guide>
        <p15:guide id="16" orient="horz" pos="3624">
          <p15:clr>
            <a:srgbClr val="F26B43"/>
          </p15:clr>
        </p15:guide>
        <p15:guide id="17" orient="horz" pos="4176">
          <p15:clr>
            <a:srgbClr val="F26B43"/>
          </p15:clr>
        </p15:guide>
        <p15:guide id="18" orient="horz" pos="3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ations.umassp.edu/third-party-accessibility-testing-guide" TargetMode="External"/><Relationship Id="rId2" Type="http://schemas.openxmlformats.org/officeDocument/2006/relationships/hyperlink" Target="https://accessibility-tracker.umassp.edu/" TargetMode="Externa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ajUbaojAfo&amp;list=PLQB3ZoWh_HQwxFN0Fcw4lCTdAtftTIBCQ&amp;index=2" TargetMode="External"/><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C1E2-EAD3-E0C7-BE69-B74D14B4A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8AC3B-1824-B885-6DE5-F796E3F05201}"/>
              </a:ext>
            </a:extLst>
          </p:cNvPr>
          <p:cNvSpPr>
            <a:spLocks noGrp="1"/>
          </p:cNvSpPr>
          <p:nvPr>
            <p:ph type="title"/>
          </p:nvPr>
        </p:nvSpPr>
        <p:spPr>
          <a:xfrm>
            <a:off x="638979" y="1359912"/>
            <a:ext cx="10901342" cy="1631209"/>
          </a:xfrm>
        </p:spPr>
        <p:txBody>
          <a:bodyPr/>
          <a:lstStyle/>
          <a:p>
            <a:r>
              <a:rPr lang="en-US" sz="4400" b="1" dirty="0">
                <a:solidFill>
                  <a:srgbClr val="FFFFFF"/>
                </a:solidFill>
                <a:effectLst/>
                <a:latin typeface="Open Sans" panose="020B0606030504020204" pitchFamily="34" charset="0"/>
              </a:rPr>
              <a:t>Promoting Innovation, Accessibility, and Security (UITS)</a:t>
            </a:r>
            <a:r>
              <a:rPr lang="en-US" sz="4400" dirty="0">
                <a:solidFill>
                  <a:srgbClr val="FFFFFF"/>
                </a:solidFill>
                <a:effectLst/>
                <a:latin typeface="Open Sans" panose="020B0606030504020204" pitchFamily="34" charset="0"/>
              </a:rPr>
              <a:t> </a:t>
            </a:r>
            <a:endParaRPr lang="en-US" dirty="0"/>
          </a:p>
        </p:txBody>
      </p:sp>
      <p:sp>
        <p:nvSpPr>
          <p:cNvPr id="3" name="Text Placeholder 2">
            <a:extLst>
              <a:ext uri="{FF2B5EF4-FFF2-40B4-BE49-F238E27FC236}">
                <a16:creationId xmlns:a16="http://schemas.microsoft.com/office/drawing/2014/main" id="{B28F8E21-1385-0004-F708-0A3877C786A2}"/>
              </a:ext>
            </a:extLst>
          </p:cNvPr>
          <p:cNvSpPr>
            <a:spLocks noGrp="1"/>
          </p:cNvSpPr>
          <p:nvPr>
            <p:ph type="body" idx="1"/>
          </p:nvPr>
        </p:nvSpPr>
        <p:spPr>
          <a:xfrm>
            <a:off x="638979" y="3202315"/>
            <a:ext cx="10901342" cy="1140777"/>
          </a:xfrm>
        </p:spPr>
        <p:txBody>
          <a:bodyPr/>
          <a:lstStyle/>
          <a:p>
            <a:r>
              <a:rPr lang="en-US" sz="2000" b="1" dirty="0">
                <a:solidFill>
                  <a:srgbClr val="FFFFFF"/>
                </a:solidFill>
                <a:effectLst/>
                <a:latin typeface="Open Sans" panose="020B0606030504020204" pitchFamily="34" charset="0"/>
              </a:rPr>
              <a:t>Shawn Skelly, ACIO, Enterprise Applications and Digital Transformation </a:t>
            </a:r>
          </a:p>
          <a:p>
            <a:r>
              <a:rPr lang="en-US" sz="2000" b="1" dirty="0">
                <a:solidFill>
                  <a:srgbClr val="FFFFFF"/>
                </a:solidFill>
                <a:effectLst/>
                <a:latin typeface="Open Sans" panose="020B0606030504020204" pitchFamily="34" charset="0"/>
              </a:rPr>
              <a:t>Kristina England, Senior Digital Experience and Accessibility Specialist</a:t>
            </a:r>
          </a:p>
          <a:p>
            <a:r>
              <a:rPr lang="en-US" sz="2000" b="1" dirty="0">
                <a:solidFill>
                  <a:srgbClr val="FFFFFF"/>
                </a:solidFill>
                <a:effectLst/>
                <a:latin typeface="Open Sans" panose="020B0606030504020204" pitchFamily="34" charset="0"/>
              </a:rPr>
              <a:t>Iris Lyons, Information Security and Disaster Recovery Lead</a:t>
            </a:r>
            <a:endParaRPr lang="en-US" dirty="0"/>
          </a:p>
        </p:txBody>
      </p:sp>
      <p:sp>
        <p:nvSpPr>
          <p:cNvPr id="4" name="Slide Number Placeholder 3">
            <a:extLst>
              <a:ext uri="{FF2B5EF4-FFF2-40B4-BE49-F238E27FC236}">
                <a16:creationId xmlns:a16="http://schemas.microsoft.com/office/drawing/2014/main" id="{8DFDC6D1-425C-7634-7EFE-5CDB915F638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25F11-EADC-2944-8437-490DA1E2084F}" type="slidenum">
              <a:rPr kumimoji="0" lang="en-US" sz="1600" b="0" i="0" u="none" strike="noStrike" kern="1200" cap="none" spc="0" normalizeH="0" baseline="0" noProof="0" smtClean="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4021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B3FBD9-A4EB-2AC2-ED7E-28A31D18551E}"/>
              </a:ext>
            </a:extLst>
          </p:cNvPr>
          <p:cNvSpPr>
            <a:spLocks noGrp="1"/>
          </p:cNvSpPr>
          <p:nvPr>
            <p:ph type="title"/>
          </p:nvPr>
        </p:nvSpPr>
        <p:spPr>
          <a:xfrm>
            <a:off x="181194" y="58712"/>
            <a:ext cx="10914038" cy="757718"/>
          </a:xfrm>
        </p:spPr>
        <p:txBody>
          <a:bodyPr/>
          <a:lstStyle/>
          <a:p>
            <a:r>
              <a:rPr lang="en-US" b="1" dirty="0"/>
              <a:t>Third-Party Product Testing</a:t>
            </a:r>
            <a:endParaRPr lang="en-US" dirty="0"/>
          </a:p>
        </p:txBody>
      </p:sp>
      <p:sp>
        <p:nvSpPr>
          <p:cNvPr id="7" name="Content Placeholder 6">
            <a:extLst>
              <a:ext uri="{FF2B5EF4-FFF2-40B4-BE49-F238E27FC236}">
                <a16:creationId xmlns:a16="http://schemas.microsoft.com/office/drawing/2014/main" id="{30C3C2AC-43F8-B5E4-4326-5739B24D3094}"/>
              </a:ext>
            </a:extLst>
          </p:cNvPr>
          <p:cNvSpPr>
            <a:spLocks noGrp="1"/>
          </p:cNvSpPr>
          <p:nvPr>
            <p:ph sz="quarter" idx="13"/>
          </p:nvPr>
        </p:nvSpPr>
        <p:spPr>
          <a:xfrm>
            <a:off x="638980" y="1097773"/>
            <a:ext cx="5457020" cy="4787872"/>
          </a:xfrm>
        </p:spPr>
        <p:txBody>
          <a:bodyPr/>
          <a:lstStyle/>
          <a:p>
            <a:pPr>
              <a:lnSpc>
                <a:spcPct val="100000"/>
              </a:lnSpc>
            </a:pPr>
            <a:r>
              <a:rPr lang="en-US" b="0" dirty="0"/>
              <a:t>UITS developed the </a:t>
            </a:r>
            <a:r>
              <a:rPr lang="en-US" b="0" dirty="0">
                <a:hlinkClick r:id="rId2">
                  <a:extLst>
                    <a:ext uri="{A12FA001-AC4F-418D-AE19-62706E023703}">
                      <ahyp:hlinkClr xmlns:ahyp="http://schemas.microsoft.com/office/drawing/2018/hyperlinkcolor" val="tx"/>
                    </a:ext>
                  </a:extLst>
                </a:hlinkClick>
              </a:rPr>
              <a:t>Accessibility Tracker</a:t>
            </a:r>
            <a:r>
              <a:rPr lang="en-US" b="0" dirty="0"/>
              <a:t>, which shows the current state of all products owned by the President’s Office. </a:t>
            </a:r>
          </a:p>
          <a:p>
            <a:pPr>
              <a:lnSpc>
                <a:spcPct val="100000"/>
              </a:lnSpc>
            </a:pPr>
            <a:r>
              <a:rPr lang="en-US" b="0" dirty="0"/>
              <a:t>UITS documented the </a:t>
            </a:r>
            <a:r>
              <a:rPr lang="en-US" b="0" dirty="0">
                <a:hlinkClick r:id="rId3">
                  <a:extLst>
                    <a:ext uri="{A12FA001-AC4F-418D-AE19-62706E023703}">
                      <ahyp:hlinkClr xmlns:ahyp="http://schemas.microsoft.com/office/drawing/2018/hyperlinkcolor" val="tx"/>
                    </a:ext>
                  </a:extLst>
                </a:hlinkClick>
              </a:rPr>
              <a:t>Third-Party Testing process</a:t>
            </a:r>
            <a:r>
              <a:rPr lang="en-US" b="0" dirty="0"/>
              <a:t> in the publications website so that it can be referenced by everyone at the President’s Office. </a:t>
            </a:r>
          </a:p>
          <a:p>
            <a:pPr>
              <a:lnSpc>
                <a:spcPct val="100000"/>
              </a:lnSpc>
            </a:pPr>
            <a:r>
              <a:rPr lang="en-US" b="0" dirty="0"/>
              <a:t>UITS kicked off testing of critical products owned by UITS that have not been tested before.</a:t>
            </a:r>
          </a:p>
          <a:p>
            <a:pPr>
              <a:lnSpc>
                <a:spcPct val="100000"/>
              </a:lnSpc>
            </a:pPr>
            <a:r>
              <a:rPr lang="en-US" b="0" dirty="0"/>
              <a:t>Admin and Finance prioritizing A&amp;F products that need to be tested. </a:t>
            </a:r>
          </a:p>
        </p:txBody>
      </p:sp>
      <p:pic>
        <p:nvPicPr>
          <p:cNvPr id="4" name="Content Placeholder 3" descr="Screenshot of the UMass Accessibility Tracker with the Product Testing Inventory page open. Search fields are provided at the top of the page with a table below containing each product name, testing status, compliance review priority, department, and product contact. ">
            <a:extLst>
              <a:ext uri="{FF2B5EF4-FFF2-40B4-BE49-F238E27FC236}">
                <a16:creationId xmlns:a16="http://schemas.microsoft.com/office/drawing/2014/main" id="{DB8D50F7-4F94-4066-B624-EDF1C3985941}"/>
              </a:ext>
            </a:extLst>
          </p:cNvPr>
          <p:cNvPicPr>
            <a:picLocks noGrp="1" noChangeAspect="1"/>
          </p:cNvPicPr>
          <p:nvPr>
            <p:ph sz="quarter" idx="14"/>
          </p:nvPr>
        </p:nvPicPr>
        <p:blipFill>
          <a:blip r:embed="rId4"/>
          <a:stretch>
            <a:fillRect/>
          </a:stretch>
        </p:blipFill>
        <p:spPr>
          <a:xfrm>
            <a:off x="6342063" y="1097773"/>
            <a:ext cx="5662612" cy="4638641"/>
          </a:xfrm>
        </p:spPr>
      </p:pic>
      <p:sp>
        <p:nvSpPr>
          <p:cNvPr id="5" name="Slide Number Placeholder 4">
            <a:extLst>
              <a:ext uri="{FF2B5EF4-FFF2-40B4-BE49-F238E27FC236}">
                <a16:creationId xmlns:a16="http://schemas.microsoft.com/office/drawing/2014/main" id="{DB7ECED3-74E1-037B-82B7-D829F517950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25F11-EADC-2944-8437-490DA1E2084F}" type="slidenum">
              <a:rPr kumimoji="0" lang="en-US" sz="1600" b="0" i="0" u="none" strike="noStrike" kern="1200" cap="none" spc="0" normalizeH="0" baseline="0" noProof="0" smtClean="0">
                <a:ln>
                  <a:noFill/>
                </a:ln>
                <a:solidFill>
                  <a:srgbClr val="666666"/>
                </a:solidFill>
                <a:effectLst/>
                <a:uLnTx/>
                <a:uFillTx/>
                <a:latin typeface="Open San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666666"/>
              </a:solidFill>
              <a:effectLst/>
              <a:uLnTx/>
              <a:uFillTx/>
              <a:latin typeface="Open Sans"/>
            </a:endParaRPr>
          </a:p>
        </p:txBody>
      </p:sp>
    </p:spTree>
    <p:extLst>
      <p:ext uri="{BB962C8B-B14F-4D97-AF65-F5344CB8AC3E}">
        <p14:creationId xmlns:p14="http://schemas.microsoft.com/office/powerpoint/2010/main" val="68033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BE18-6F95-C8FF-5517-C89176BC309F}"/>
              </a:ext>
            </a:extLst>
          </p:cNvPr>
          <p:cNvSpPr>
            <a:spLocks noGrp="1"/>
          </p:cNvSpPr>
          <p:nvPr>
            <p:ph type="title"/>
          </p:nvPr>
        </p:nvSpPr>
        <p:spPr>
          <a:xfrm>
            <a:off x="273219" y="141248"/>
            <a:ext cx="10914038" cy="757718"/>
          </a:xfrm>
        </p:spPr>
        <p:txBody>
          <a:bodyPr/>
          <a:lstStyle/>
          <a:p>
            <a:r>
              <a:rPr lang="en-US" dirty="0"/>
              <a:t>Video Accessibility</a:t>
            </a:r>
          </a:p>
        </p:txBody>
      </p:sp>
      <p:sp>
        <p:nvSpPr>
          <p:cNvPr id="3" name="Content Placeholder 2">
            <a:extLst>
              <a:ext uri="{FF2B5EF4-FFF2-40B4-BE49-F238E27FC236}">
                <a16:creationId xmlns:a16="http://schemas.microsoft.com/office/drawing/2014/main" id="{57D609AD-9038-DF40-C3CF-26A1250FDA9B}"/>
              </a:ext>
            </a:extLst>
          </p:cNvPr>
          <p:cNvSpPr>
            <a:spLocks noGrp="1"/>
          </p:cNvSpPr>
          <p:nvPr>
            <p:ph idx="1"/>
          </p:nvPr>
        </p:nvSpPr>
        <p:spPr>
          <a:xfrm>
            <a:off x="273219" y="912029"/>
            <a:ext cx="11457227" cy="5180607"/>
          </a:xfrm>
        </p:spPr>
        <p:txBody>
          <a:bodyPr/>
          <a:lstStyle/>
          <a:p>
            <a:r>
              <a:rPr lang="en-US" dirty="0"/>
              <a:t>All </a:t>
            </a:r>
            <a:r>
              <a:rPr lang="en-US" dirty="0" err="1"/>
              <a:t>Massachusetts.edu</a:t>
            </a:r>
            <a:r>
              <a:rPr lang="en-US" dirty="0"/>
              <a:t> marketing videos have been updated to include captions and transcripts if these accessibility requirements were missing. </a:t>
            </a:r>
          </a:p>
          <a:p>
            <a:r>
              <a:rPr lang="en-US" dirty="0"/>
              <a:t>Ron Agrella and Tracy Axelson to work with the Communications Office on adding audio descriptions to public-facing marketing videos.</a:t>
            </a:r>
          </a:p>
          <a:p>
            <a:r>
              <a:rPr lang="en-US" dirty="0"/>
              <a:t>What are audio descriptions?</a:t>
            </a:r>
          </a:p>
          <a:p>
            <a:pPr lvl="1"/>
            <a:r>
              <a:rPr lang="en-US" dirty="0"/>
              <a:t>Audio descriptions provide the blind community with spoken descriptions of key visual elements in a video or multimedia content. Anyone with a traumatic head injury may be asked by their doctor to utilize audio descriptions as well. </a:t>
            </a:r>
          </a:p>
          <a:p>
            <a:r>
              <a:rPr lang="en-US" dirty="0"/>
              <a:t>Once all Communications Office videos are completed, additional videos will be reviewed to confirm they have captions and a transcript, and whether audio descriptions are needed. </a:t>
            </a:r>
          </a:p>
          <a:p>
            <a:endParaRPr lang="en-US" dirty="0"/>
          </a:p>
        </p:txBody>
      </p:sp>
      <p:sp>
        <p:nvSpPr>
          <p:cNvPr id="4" name="Slide Number Placeholder 3">
            <a:extLst>
              <a:ext uri="{FF2B5EF4-FFF2-40B4-BE49-F238E27FC236}">
                <a16:creationId xmlns:a16="http://schemas.microsoft.com/office/drawing/2014/main" id="{D95613ED-EDC6-F9A6-C909-61C9F37C850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25F11-EADC-2944-8437-490DA1E2084F}" type="slidenum">
              <a:rPr kumimoji="0" lang="en-US" sz="1600" b="0" i="0" u="none" strike="noStrike" kern="1200" cap="none" spc="0" normalizeH="0" baseline="0" noProof="0" smtClean="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328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3E85-6087-BA3F-8BFF-BAC9BDE18F74}"/>
              </a:ext>
            </a:extLst>
          </p:cNvPr>
          <p:cNvSpPr>
            <a:spLocks noGrp="1"/>
          </p:cNvSpPr>
          <p:nvPr>
            <p:ph type="title"/>
          </p:nvPr>
        </p:nvSpPr>
        <p:spPr>
          <a:xfrm>
            <a:off x="342211" y="65314"/>
            <a:ext cx="10914038" cy="757718"/>
          </a:xfrm>
        </p:spPr>
        <p:txBody>
          <a:bodyPr/>
          <a:lstStyle/>
          <a:p>
            <a:r>
              <a:rPr lang="en-US" dirty="0"/>
              <a:t>Audio-Described Video Example</a:t>
            </a:r>
          </a:p>
        </p:txBody>
      </p:sp>
      <p:pic>
        <p:nvPicPr>
          <p:cNvPr id="8" name="Content Placeholder 7" descr="A stylized cartoon depicting a creature with the body of a sheep and the head of a wolf, sitting behind a laptop. The creature is wearing glasses and is smirking. A laptop in the foreground is grey, with a glowing white paw print symbol centered on its back.">
            <a:extLst>
              <a:ext uri="{FF2B5EF4-FFF2-40B4-BE49-F238E27FC236}">
                <a16:creationId xmlns:a16="http://schemas.microsoft.com/office/drawing/2014/main" id="{30154BE3-08FC-1013-CE80-1F3CC3956F88}"/>
              </a:ext>
            </a:extLst>
          </p:cNvPr>
          <p:cNvPicPr>
            <a:picLocks noGrp="1" noChangeAspect="1"/>
          </p:cNvPicPr>
          <p:nvPr>
            <p:ph sz="quarter" idx="13"/>
          </p:nvPr>
        </p:nvPicPr>
        <p:blipFill>
          <a:blip r:embed="rId2"/>
          <a:stretch>
            <a:fillRect/>
          </a:stretch>
        </p:blipFill>
        <p:spPr>
          <a:xfrm>
            <a:off x="642656" y="1132452"/>
            <a:ext cx="4119806" cy="2432341"/>
          </a:xfrm>
        </p:spPr>
      </p:pic>
      <p:sp>
        <p:nvSpPr>
          <p:cNvPr id="6" name="Content Placeholder 5">
            <a:extLst>
              <a:ext uri="{FF2B5EF4-FFF2-40B4-BE49-F238E27FC236}">
                <a16:creationId xmlns:a16="http://schemas.microsoft.com/office/drawing/2014/main" id="{3419E2A4-0D54-88BD-590D-CBD373A693E2}"/>
              </a:ext>
            </a:extLst>
          </p:cNvPr>
          <p:cNvSpPr>
            <a:spLocks noGrp="1"/>
          </p:cNvSpPr>
          <p:nvPr>
            <p:ph sz="quarter" idx="14"/>
          </p:nvPr>
        </p:nvSpPr>
        <p:spPr>
          <a:xfrm>
            <a:off x="4994031" y="1132452"/>
            <a:ext cx="7010400" cy="4770447"/>
          </a:xfrm>
        </p:spPr>
        <p:txBody>
          <a:bodyPr/>
          <a:lstStyle/>
          <a:p>
            <a:r>
              <a:rPr lang="en-US" b="0" dirty="0"/>
              <a:t>Indiana University’s “</a:t>
            </a:r>
            <a:r>
              <a:rPr lang="en-US" b="0" dirty="0">
                <a:hlinkClick r:id="rId3">
                  <a:extLst>
                    <a:ext uri="{A12FA001-AC4F-418D-AE19-62706E023703}">
                      <ahyp:hlinkClr xmlns:ahyp="http://schemas.microsoft.com/office/drawing/2018/hyperlinkcolor" val="tx"/>
                    </a:ext>
                  </a:extLst>
                </a:hlinkClick>
              </a:rPr>
              <a:t>Think Before You Click</a:t>
            </a:r>
            <a:r>
              <a:rPr lang="en-US" b="0" dirty="0"/>
              <a:t>” Information Security Video.</a:t>
            </a:r>
          </a:p>
          <a:p>
            <a:r>
              <a:rPr lang="en-US" b="0" dirty="0"/>
              <a:t>For anyone that has access to Netflix and Disney streaming services, there are quite a few shows and movies that have audio descriptions built in. </a:t>
            </a:r>
          </a:p>
          <a:p>
            <a:r>
              <a:rPr lang="en-US" b="0" dirty="0"/>
              <a:t>There are not many higher ed examples currently, though now that audio descriptions are required as part of the new law per Web Content Accessibility Guidelines A and AA, several universities are working on initiatives to incorporate them into existing videos.</a:t>
            </a:r>
          </a:p>
        </p:txBody>
      </p:sp>
      <p:sp>
        <p:nvSpPr>
          <p:cNvPr id="4" name="Slide Number Placeholder 3">
            <a:extLst>
              <a:ext uri="{FF2B5EF4-FFF2-40B4-BE49-F238E27FC236}">
                <a16:creationId xmlns:a16="http://schemas.microsoft.com/office/drawing/2014/main" id="{3CE5BD26-872A-287C-E7A3-A04C17E37BD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25F11-EADC-2944-8437-490DA1E2084F}" type="slidenum">
              <a:rPr kumimoji="0" lang="en-US" sz="1600" b="0" i="0" u="none" strike="noStrike" kern="1200" cap="none" spc="0" normalizeH="0" baseline="0" noProof="0" smtClean="0">
                <a:ln>
                  <a:noFill/>
                </a:ln>
                <a:solidFill>
                  <a:srgbClr val="666666"/>
                </a:solidFill>
                <a:effectLst/>
                <a:uLnTx/>
                <a:uFillTx/>
                <a:latin typeface="Open San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666666"/>
              </a:solidFill>
              <a:effectLst/>
              <a:uLnTx/>
              <a:uFillTx/>
              <a:latin typeface="Open Sans"/>
            </a:endParaRPr>
          </a:p>
        </p:txBody>
      </p:sp>
    </p:spTree>
    <p:extLst>
      <p:ext uri="{BB962C8B-B14F-4D97-AF65-F5344CB8AC3E}">
        <p14:creationId xmlns:p14="http://schemas.microsoft.com/office/powerpoint/2010/main" val="134741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367D-718E-2173-E526-F0607BCA9C1D}"/>
              </a:ext>
            </a:extLst>
          </p:cNvPr>
          <p:cNvSpPr>
            <a:spLocks noGrp="1"/>
          </p:cNvSpPr>
          <p:nvPr>
            <p:ph type="title"/>
          </p:nvPr>
        </p:nvSpPr>
        <p:spPr>
          <a:xfrm>
            <a:off x="407523" y="84838"/>
            <a:ext cx="10914038" cy="921002"/>
          </a:xfrm>
        </p:spPr>
        <p:txBody>
          <a:bodyPr/>
          <a:lstStyle/>
          <a:p>
            <a:r>
              <a:rPr lang="en-US" dirty="0"/>
              <a:t>Additional digital accessibility project updates</a:t>
            </a:r>
          </a:p>
        </p:txBody>
      </p:sp>
      <p:sp>
        <p:nvSpPr>
          <p:cNvPr id="6" name="Content Placeholder 5">
            <a:extLst>
              <a:ext uri="{FF2B5EF4-FFF2-40B4-BE49-F238E27FC236}">
                <a16:creationId xmlns:a16="http://schemas.microsoft.com/office/drawing/2014/main" id="{D8B5C49D-2BA7-4C30-ED4D-A930CF8F8C66}"/>
              </a:ext>
            </a:extLst>
          </p:cNvPr>
          <p:cNvSpPr>
            <a:spLocks noGrp="1"/>
          </p:cNvSpPr>
          <p:nvPr>
            <p:ph idx="1"/>
          </p:nvPr>
        </p:nvSpPr>
        <p:spPr>
          <a:xfrm>
            <a:off x="407523" y="1136469"/>
            <a:ext cx="11414363" cy="4931227"/>
          </a:xfrm>
        </p:spPr>
        <p:txBody>
          <a:bodyPr/>
          <a:lstStyle/>
          <a:p>
            <a:r>
              <a:rPr lang="en-US" dirty="0"/>
              <a:t>Digital Accessibility Liaisons from each department have been meeting and completing training since September 2024. </a:t>
            </a:r>
          </a:p>
          <a:p>
            <a:pPr lvl="1"/>
            <a:r>
              <a:rPr lang="en-US" dirty="0"/>
              <a:t>Several liaisons have found ways to improve their team’s content and have provided presentations to their teams.</a:t>
            </a:r>
          </a:p>
          <a:p>
            <a:pPr lvl="1"/>
            <a:r>
              <a:rPr lang="en-US" dirty="0"/>
              <a:t>After completing training, liaison Kate Carroll in UITS decided to make digital accessibility the focus of her project for a UMass Dartmouth Project Management Course. The final deliverable was an accessible PowerPoint template and accessibility how-to resources for UMass Dartmouth Students in the Charlton School of Business. </a:t>
            </a:r>
          </a:p>
          <a:p>
            <a:r>
              <a:rPr lang="en-US" dirty="0"/>
              <a:t>Procurement is working on an accessible procurement workstream that will help ensure we streamline the process for purchasing accessible products going forward. </a:t>
            </a:r>
          </a:p>
        </p:txBody>
      </p:sp>
      <p:sp>
        <p:nvSpPr>
          <p:cNvPr id="5" name="Slide Number Placeholder 4">
            <a:extLst>
              <a:ext uri="{FF2B5EF4-FFF2-40B4-BE49-F238E27FC236}">
                <a16:creationId xmlns:a16="http://schemas.microsoft.com/office/drawing/2014/main" id="{06BBD450-048D-44AE-4E03-5595425CE49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25F11-EADC-2944-8437-490DA1E2084F}" type="slidenum">
              <a:rPr kumimoji="0" lang="en-US" sz="1600" b="0" i="0" u="none" strike="noStrike" kern="1200" cap="none" spc="0" normalizeH="0" baseline="0" noProof="0" smtClean="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469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321A-8EE3-6B36-4FBE-3D29E8F5F5A7}"/>
              </a:ext>
            </a:extLst>
          </p:cNvPr>
          <p:cNvSpPr>
            <a:spLocks noGrp="1"/>
          </p:cNvSpPr>
          <p:nvPr>
            <p:ph type="title"/>
          </p:nvPr>
        </p:nvSpPr>
        <p:spPr>
          <a:xfrm>
            <a:off x="303022" y="58712"/>
            <a:ext cx="10914038" cy="757718"/>
          </a:xfrm>
        </p:spPr>
        <p:txBody>
          <a:bodyPr/>
          <a:lstStyle/>
          <a:p>
            <a:r>
              <a:rPr lang="en-US" dirty="0"/>
              <a:t>Important Advice: Progress Over Perfection</a:t>
            </a:r>
          </a:p>
        </p:txBody>
      </p:sp>
      <p:sp>
        <p:nvSpPr>
          <p:cNvPr id="3" name="Content Placeholder 2">
            <a:extLst>
              <a:ext uri="{FF2B5EF4-FFF2-40B4-BE49-F238E27FC236}">
                <a16:creationId xmlns:a16="http://schemas.microsoft.com/office/drawing/2014/main" id="{AFBD233A-C4CB-35B2-87DD-76C9B4941F8C}"/>
              </a:ext>
            </a:extLst>
          </p:cNvPr>
          <p:cNvSpPr>
            <a:spLocks noGrp="1"/>
          </p:cNvSpPr>
          <p:nvPr>
            <p:ph sz="quarter" idx="13"/>
          </p:nvPr>
        </p:nvSpPr>
        <p:spPr>
          <a:xfrm>
            <a:off x="638980" y="1108052"/>
            <a:ext cx="6781728" cy="4777593"/>
          </a:xfrm>
        </p:spPr>
        <p:txBody>
          <a:bodyPr/>
          <a:lstStyle/>
          <a:p>
            <a:r>
              <a:rPr lang="en-US" b="0" dirty="0"/>
              <a:t>Meryl Evans, a Deaf disability advocate and accessibility specialist, has championed the idea of “Progress Over Perfection.”</a:t>
            </a:r>
          </a:p>
          <a:p>
            <a:r>
              <a:rPr lang="en-US" b="0" dirty="0"/>
              <a:t>As a metaphor, she compared accessibility to when she trained for a half marathon. Each day, she challenged herself more and more, and each day she accomplished more.</a:t>
            </a:r>
          </a:p>
          <a:p>
            <a:r>
              <a:rPr lang="en-US" b="0" dirty="0"/>
              <a:t>Every step matters and the biggest step is not getting stuck at the starting line. </a:t>
            </a:r>
          </a:p>
          <a:p>
            <a:r>
              <a:rPr lang="en-US" b="0" dirty="0"/>
              <a:t>The departments here have been doing just that – it’s been incredible to watch folks learn and start to introduce accessibility into their day-to-day jobs. </a:t>
            </a:r>
          </a:p>
        </p:txBody>
      </p:sp>
      <p:pic>
        <p:nvPicPr>
          <p:cNvPr id="7" name="Content Placeholder 6" descr="A light-skinned woman with curly brown hair smiles and stands with her hands on her hips. She wears a black suit coat and a red tshirt that has the following left-aligned words in white: Progress Over Perfection.">
            <a:extLst>
              <a:ext uri="{FF2B5EF4-FFF2-40B4-BE49-F238E27FC236}">
                <a16:creationId xmlns:a16="http://schemas.microsoft.com/office/drawing/2014/main" id="{EC88D40E-8D5B-2EDA-D3F0-753A0E12777D}"/>
              </a:ext>
            </a:extLst>
          </p:cNvPr>
          <p:cNvPicPr>
            <a:picLocks noGrp="1" noChangeAspect="1"/>
          </p:cNvPicPr>
          <p:nvPr>
            <p:ph sz="quarter" idx="14"/>
          </p:nvPr>
        </p:nvPicPr>
        <p:blipFill>
          <a:blip r:embed="rId2"/>
          <a:stretch>
            <a:fillRect/>
          </a:stretch>
        </p:blipFill>
        <p:spPr>
          <a:xfrm>
            <a:off x="7538357" y="1108052"/>
            <a:ext cx="4384675" cy="3507740"/>
          </a:xfrm>
        </p:spPr>
      </p:pic>
      <p:sp>
        <p:nvSpPr>
          <p:cNvPr id="4" name="Slide Number Placeholder 3">
            <a:extLst>
              <a:ext uri="{FF2B5EF4-FFF2-40B4-BE49-F238E27FC236}">
                <a16:creationId xmlns:a16="http://schemas.microsoft.com/office/drawing/2014/main" id="{869E8BDA-384E-828D-49E3-8DCDF40A4C8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25F11-EADC-2944-8437-490DA1E2084F}" type="slidenum">
              <a:rPr kumimoji="0" lang="en-US" sz="1600" b="0" i="0" u="none" strike="noStrike" kern="1200" cap="none" spc="0" normalizeH="0" baseline="0" noProof="0" smtClean="0">
                <a:ln>
                  <a:noFill/>
                </a:ln>
                <a:solidFill>
                  <a:srgbClr val="666666"/>
                </a:solidFill>
                <a:effectLst/>
                <a:uLnTx/>
                <a:uFillTx/>
                <a:latin typeface="Open San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666666"/>
              </a:solidFill>
              <a:effectLst/>
              <a:uLnTx/>
              <a:uFillTx/>
              <a:latin typeface="Open Sans"/>
            </a:endParaRPr>
          </a:p>
        </p:txBody>
      </p:sp>
    </p:spTree>
    <p:extLst>
      <p:ext uri="{BB962C8B-B14F-4D97-AF65-F5344CB8AC3E}">
        <p14:creationId xmlns:p14="http://schemas.microsoft.com/office/powerpoint/2010/main" val="252797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4882C-F645-F8D6-7576-CA358E5EC59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EFDB14-28C5-277B-5BD4-594DA3685FC4}"/>
              </a:ext>
            </a:extLst>
          </p:cNvPr>
          <p:cNvSpPr>
            <a:spLocks noGrp="1"/>
          </p:cNvSpPr>
          <p:nvPr>
            <p:ph type="title"/>
          </p:nvPr>
        </p:nvSpPr>
        <p:spPr/>
        <p:txBody>
          <a:bodyPr/>
          <a:lstStyle/>
          <a:p>
            <a:pPr marL="12700" marR="5080">
              <a:lnSpc>
                <a:spcPts val="7130"/>
              </a:lnSpc>
              <a:spcBef>
                <a:spcPts val="994"/>
              </a:spcBef>
            </a:pPr>
            <a:r>
              <a:rPr lang="en-US" sz="4400" kern="1200" dirty="0">
                <a:solidFill>
                  <a:srgbClr val="FFFFFF"/>
                </a:solidFill>
                <a:latin typeface="Century Gothic" panose="020B0502020202020204" pitchFamily="34" charset="0"/>
                <a:ea typeface="+mj-ea"/>
                <a:cs typeface="+mj-cs"/>
              </a:rPr>
              <a:t>March Phishing Campaign Summary</a:t>
            </a:r>
            <a:endParaRPr lang="en-US" sz="4400" spc="-5" dirty="0">
              <a:solidFill>
                <a:srgbClr val="FFFFFF"/>
              </a:solidFill>
              <a:latin typeface="Century Gothic" panose="020B0502020202020204" pitchFamily="34" charset="0"/>
            </a:endParaRPr>
          </a:p>
        </p:txBody>
      </p:sp>
      <p:sp>
        <p:nvSpPr>
          <p:cNvPr id="6" name="Text Placeholder 5">
            <a:extLst>
              <a:ext uri="{FF2B5EF4-FFF2-40B4-BE49-F238E27FC236}">
                <a16:creationId xmlns:a16="http://schemas.microsoft.com/office/drawing/2014/main" id="{48EC0611-3447-1B2D-E7AF-DFF17ED94015}"/>
              </a:ext>
            </a:extLst>
          </p:cNvPr>
          <p:cNvSpPr>
            <a:spLocks noGrp="1"/>
          </p:cNvSpPr>
          <p:nvPr>
            <p:ph type="body" idx="1"/>
          </p:nvPr>
        </p:nvSpPr>
        <p:spPr/>
        <p:txBody>
          <a:bodyPr/>
          <a:lstStyle/>
          <a:p>
            <a:r>
              <a:rPr lang="en-US" dirty="0"/>
              <a:t>Iris Lyons</a:t>
            </a:r>
          </a:p>
        </p:txBody>
      </p:sp>
      <p:sp>
        <p:nvSpPr>
          <p:cNvPr id="4" name="Slide Number Placeholder 3">
            <a:extLst>
              <a:ext uri="{FF2B5EF4-FFF2-40B4-BE49-F238E27FC236}">
                <a16:creationId xmlns:a16="http://schemas.microsoft.com/office/drawing/2014/main" id="{AC4517A6-EB51-2B71-2452-3093DDD4310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25F11-EADC-2944-8437-490DA1E2084F}" type="slidenum">
              <a:rPr kumimoji="0" lang="en-US" sz="1600" b="0" i="0" u="none" strike="noStrike" kern="1200" cap="none" spc="0" normalizeH="0" baseline="0" noProof="0" smtClean="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8429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B3271-9F62-C1E4-F872-3CF5528A1EC9}"/>
              </a:ext>
            </a:extLst>
          </p:cNvPr>
          <p:cNvSpPr>
            <a:spLocks noGrp="1"/>
          </p:cNvSpPr>
          <p:nvPr>
            <p:ph type="title"/>
          </p:nvPr>
        </p:nvSpPr>
        <p:spPr>
          <a:xfrm>
            <a:off x="439761" y="254655"/>
            <a:ext cx="10914038" cy="757718"/>
          </a:xfrm>
        </p:spPr>
        <p:txBody>
          <a:bodyPr/>
          <a:lstStyle/>
          <a:p>
            <a:r>
              <a:rPr lang="en-US" dirty="0"/>
              <a:t>By the Numbers</a:t>
            </a:r>
          </a:p>
        </p:txBody>
      </p:sp>
      <p:sp>
        <p:nvSpPr>
          <p:cNvPr id="3" name="Content Placeholder 2">
            <a:extLst>
              <a:ext uri="{FF2B5EF4-FFF2-40B4-BE49-F238E27FC236}">
                <a16:creationId xmlns:a16="http://schemas.microsoft.com/office/drawing/2014/main" id="{46542112-359B-3D5E-04EE-4B6DDC8B2742}"/>
              </a:ext>
            </a:extLst>
          </p:cNvPr>
          <p:cNvSpPr>
            <a:spLocks noGrp="1"/>
          </p:cNvSpPr>
          <p:nvPr>
            <p:ph idx="1"/>
          </p:nvPr>
        </p:nvSpPr>
        <p:spPr>
          <a:xfrm>
            <a:off x="439761" y="1175743"/>
            <a:ext cx="10914039" cy="5180607"/>
          </a:xfrm>
        </p:spPr>
        <p:txBody>
          <a:bodyPr>
            <a:normAutofit/>
          </a:bodyPr>
          <a:lstStyle/>
          <a:p>
            <a:r>
              <a:rPr lang="en-US" dirty="0"/>
              <a:t>Two </a:t>
            </a:r>
            <a:r>
              <a:rPr lang="en-US" b="1" i="1" dirty="0"/>
              <a:t>sophisticated</a:t>
            </a:r>
            <a:r>
              <a:rPr lang="en-US" dirty="0"/>
              <a:t> phish messages sent from impersonated internal users indicating urgency and required action to all 492 UMPO employees in March</a:t>
            </a:r>
          </a:p>
          <a:p>
            <a:r>
              <a:rPr lang="en-US" dirty="0"/>
              <a:t>249 messages were opened by users</a:t>
            </a:r>
          </a:p>
          <a:p>
            <a:r>
              <a:rPr lang="en-US" dirty="0">
                <a:solidFill>
                  <a:srgbClr val="00B050"/>
                </a:solidFill>
              </a:rPr>
              <a:t>…of the </a:t>
            </a:r>
            <a:r>
              <a:rPr lang="en-US" dirty="0"/>
              <a:t>249</a:t>
            </a:r>
            <a:r>
              <a:rPr lang="en-US" dirty="0">
                <a:solidFill>
                  <a:srgbClr val="EE6C00"/>
                </a:solidFill>
              </a:rPr>
              <a:t>, </a:t>
            </a:r>
            <a:r>
              <a:rPr lang="en-US" b="1" dirty="0">
                <a:solidFill>
                  <a:srgbClr val="00B050"/>
                </a:solidFill>
              </a:rPr>
              <a:t>163</a:t>
            </a:r>
            <a:r>
              <a:rPr lang="en-US" dirty="0">
                <a:solidFill>
                  <a:srgbClr val="00B050"/>
                </a:solidFill>
              </a:rPr>
              <a:t> links were clicked</a:t>
            </a:r>
          </a:p>
          <a:p>
            <a:r>
              <a:rPr lang="en-US" dirty="0">
                <a:solidFill>
                  <a:schemeClr val="accent4"/>
                </a:solidFill>
              </a:rPr>
              <a:t>…</a:t>
            </a:r>
            <a:r>
              <a:rPr lang="en-US" dirty="0"/>
              <a:t>of the </a:t>
            </a:r>
            <a:r>
              <a:rPr lang="en-US" dirty="0">
                <a:solidFill>
                  <a:srgbClr val="00B050"/>
                </a:solidFill>
              </a:rPr>
              <a:t>163</a:t>
            </a:r>
            <a:r>
              <a:rPr lang="en-US" dirty="0">
                <a:solidFill>
                  <a:schemeClr val="accent4"/>
                </a:solidFill>
              </a:rPr>
              <a:t>, </a:t>
            </a:r>
            <a:r>
              <a:rPr lang="en-US" b="1" dirty="0">
                <a:solidFill>
                  <a:srgbClr val="FF0000"/>
                </a:solidFill>
              </a:rPr>
              <a:t>56 </a:t>
            </a:r>
            <a:r>
              <a:rPr lang="en-US" dirty="0"/>
              <a:t>usernames and passwords were entered</a:t>
            </a:r>
          </a:p>
          <a:p>
            <a:pPr marL="0" indent="0">
              <a:buNone/>
            </a:pPr>
            <a:endParaRPr lang="en-US" dirty="0"/>
          </a:p>
          <a:p>
            <a:pPr marL="0" indent="0">
              <a:buNone/>
            </a:pPr>
            <a:r>
              <a:rPr lang="en-US" dirty="0"/>
              <a:t>Had this been real, these credentials would have been obtained by a malicious actor.</a:t>
            </a:r>
          </a:p>
          <a:p>
            <a:endParaRPr lang="en-US" dirty="0"/>
          </a:p>
        </p:txBody>
      </p:sp>
      <p:pic>
        <p:nvPicPr>
          <p:cNvPr id="5" name="Graphic 4" descr="A person stands in front of other people pointing at a screen. ">
            <a:extLst>
              <a:ext uri="{FF2B5EF4-FFF2-40B4-BE49-F238E27FC236}">
                <a16:creationId xmlns:a16="http://schemas.microsoft.com/office/drawing/2014/main" id="{C8D2653B-0E51-9F46-C4A2-604EAB6BCE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03107" y="1478306"/>
            <a:ext cx="1950693" cy="1950693"/>
          </a:xfrm>
          <a:prstGeom prst="rect">
            <a:avLst/>
          </a:prstGeom>
        </p:spPr>
      </p:pic>
      <p:sp>
        <p:nvSpPr>
          <p:cNvPr id="2" name="Slide Number Placeholder 1">
            <a:extLst>
              <a:ext uri="{FF2B5EF4-FFF2-40B4-BE49-F238E27FC236}">
                <a16:creationId xmlns:a16="http://schemas.microsoft.com/office/drawing/2014/main" id="{83A60546-1AEE-7C4F-7883-0BE64AB76D4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C8BF80-FA65-4843-9AC1-E050EC044687}" type="slidenum">
              <a:rPr kumimoji="0" lang="en-US"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63928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9B79-07DD-4C57-8671-C69BDF4950A7}"/>
              </a:ext>
            </a:extLst>
          </p:cNvPr>
          <p:cNvSpPr>
            <a:spLocks noGrp="1"/>
          </p:cNvSpPr>
          <p:nvPr>
            <p:ph type="title"/>
          </p:nvPr>
        </p:nvSpPr>
        <p:spPr/>
        <p:txBody>
          <a:bodyPr/>
          <a:lstStyle/>
          <a:p>
            <a:r>
              <a:rPr lang="en-US" dirty="0"/>
              <a:t>Reminders</a:t>
            </a:r>
          </a:p>
        </p:txBody>
      </p:sp>
      <p:sp>
        <p:nvSpPr>
          <p:cNvPr id="6" name="Content Placeholder 5">
            <a:extLst>
              <a:ext uri="{FF2B5EF4-FFF2-40B4-BE49-F238E27FC236}">
                <a16:creationId xmlns:a16="http://schemas.microsoft.com/office/drawing/2014/main" id="{0EA93B65-26A9-C8A9-F6C8-0780658AC43A}"/>
              </a:ext>
            </a:extLst>
          </p:cNvPr>
          <p:cNvSpPr>
            <a:spLocks noGrp="1"/>
          </p:cNvSpPr>
          <p:nvPr>
            <p:ph idx="13"/>
          </p:nvPr>
        </p:nvSpPr>
        <p:spPr>
          <a:xfrm>
            <a:off x="638979" y="860963"/>
            <a:ext cx="11394525" cy="1394557"/>
          </a:xfrm>
        </p:spPr>
        <p:txBody>
          <a:bodyPr/>
          <a:lstStyle/>
          <a:p>
            <a:r>
              <a:rPr lang="en-US" b="1" dirty="0">
                <a:latin typeface="+mn-lt"/>
              </a:rPr>
              <a:t>Slow down and Know the Source </a:t>
            </a:r>
            <a:r>
              <a:rPr lang="en-US" dirty="0">
                <a:latin typeface="+mn-lt"/>
              </a:rPr>
              <a:t>- Emails from outside the UMSO organization contain an orange banner to remind you to check for legitimacy</a:t>
            </a:r>
          </a:p>
        </p:txBody>
      </p:sp>
      <p:pic>
        <p:nvPicPr>
          <p:cNvPr id="5" name="Picture 4" descr="External sender banner that appears at the top of emails sent by external recipients. ">
            <a:extLst>
              <a:ext uri="{FF2B5EF4-FFF2-40B4-BE49-F238E27FC236}">
                <a16:creationId xmlns:a16="http://schemas.microsoft.com/office/drawing/2014/main" id="{57554330-BB2E-E41D-9369-CDFDC00074EE}"/>
              </a:ext>
            </a:extLst>
          </p:cNvPr>
          <p:cNvPicPr>
            <a:picLocks noChangeAspect="1"/>
          </p:cNvPicPr>
          <p:nvPr/>
        </p:nvPicPr>
        <p:blipFill>
          <a:blip r:embed="rId2"/>
          <a:stretch>
            <a:fillRect/>
          </a:stretch>
        </p:blipFill>
        <p:spPr>
          <a:xfrm>
            <a:off x="2339192" y="1913566"/>
            <a:ext cx="7115175" cy="757717"/>
          </a:xfrm>
          <a:prstGeom prst="rect">
            <a:avLst/>
          </a:prstGeom>
        </p:spPr>
      </p:pic>
      <p:pic>
        <p:nvPicPr>
          <p:cNvPr id="7" name="Graphic 6" descr="Warning with solid fill">
            <a:extLst>
              <a:ext uri="{FF2B5EF4-FFF2-40B4-BE49-F238E27FC236}">
                <a16:creationId xmlns:a16="http://schemas.microsoft.com/office/drawing/2014/main" id="{C241E320-0EEF-D2B7-096B-6871D110E9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4154" y="1312816"/>
            <a:ext cx="1719943" cy="1719943"/>
          </a:xfrm>
          <a:prstGeom prst="rect">
            <a:avLst/>
          </a:prstGeom>
        </p:spPr>
      </p:pic>
      <p:sp>
        <p:nvSpPr>
          <p:cNvPr id="3" name="Content Placeholder 2">
            <a:extLst>
              <a:ext uri="{FF2B5EF4-FFF2-40B4-BE49-F238E27FC236}">
                <a16:creationId xmlns:a16="http://schemas.microsoft.com/office/drawing/2014/main" id="{0892A7BB-253D-4200-9EBB-9956485F83EC}"/>
              </a:ext>
            </a:extLst>
          </p:cNvPr>
          <p:cNvSpPr>
            <a:spLocks noGrp="1"/>
          </p:cNvSpPr>
          <p:nvPr>
            <p:ph idx="12"/>
          </p:nvPr>
        </p:nvSpPr>
        <p:spPr>
          <a:xfrm>
            <a:off x="865633" y="2707372"/>
            <a:ext cx="10687386" cy="3334197"/>
          </a:xfrm>
        </p:spPr>
        <p:txBody>
          <a:bodyPr>
            <a:normAutofit/>
          </a:bodyPr>
          <a:lstStyle/>
          <a:p>
            <a:r>
              <a:rPr lang="en-US" dirty="0">
                <a:latin typeface="+mn-lt"/>
              </a:rPr>
              <a:t>Check the email address </a:t>
            </a:r>
          </a:p>
          <a:p>
            <a:r>
              <a:rPr lang="en-US" dirty="0">
                <a:latin typeface="+mn-lt"/>
              </a:rPr>
              <a:t>Look for strange domain names, mis</a:t>
            </a:r>
            <a:r>
              <a:rPr lang="en-US" dirty="0">
                <a:latin typeface="+mn-lt"/>
                <a:cs typeface="Aharoni" panose="02010803020104030203" pitchFamily="2" charset="-79"/>
              </a:rPr>
              <a:t>matched</a:t>
            </a:r>
            <a:r>
              <a:rPr lang="en-US" dirty="0">
                <a:latin typeface="+mn-lt"/>
              </a:rPr>
              <a:t> fonts, miss-</a:t>
            </a:r>
            <a:r>
              <a:rPr lang="en-US" dirty="0" err="1">
                <a:latin typeface="+mn-lt"/>
              </a:rPr>
              <a:t>pellings</a:t>
            </a:r>
            <a:r>
              <a:rPr lang="en-US" dirty="0">
                <a:latin typeface="+mn-lt"/>
              </a:rPr>
              <a:t>, unusual requests, etc.</a:t>
            </a:r>
          </a:p>
          <a:p>
            <a:r>
              <a:rPr lang="en-US" b="1" i="1" dirty="0">
                <a:latin typeface="+mn-lt"/>
              </a:rPr>
              <a:t>VERIFY then TRUST </a:t>
            </a:r>
            <a:r>
              <a:rPr lang="en-US" dirty="0">
                <a:latin typeface="+mn-lt"/>
              </a:rPr>
              <a:t>– Reach out to the requester; if the request is real, they will confirm</a:t>
            </a:r>
          </a:p>
        </p:txBody>
      </p:sp>
      <p:sp>
        <p:nvSpPr>
          <p:cNvPr id="4" name="Slide Number Placeholder 3">
            <a:extLst>
              <a:ext uri="{FF2B5EF4-FFF2-40B4-BE49-F238E27FC236}">
                <a16:creationId xmlns:a16="http://schemas.microsoft.com/office/drawing/2014/main" id="{71711A09-B5AD-4E26-9307-5E00CBF5245B}"/>
              </a:ext>
            </a:extLst>
          </p:cNvPr>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C8BF80-FA65-4843-9AC1-E050EC044687}" type="slidenum">
              <a:rPr kumimoji="0" lang="en-US"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83809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F2CEB-B922-546B-1B7F-75E9B81FA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FB786-7E21-543D-4BBF-45E7362CA52B}"/>
              </a:ext>
            </a:extLst>
          </p:cNvPr>
          <p:cNvSpPr>
            <a:spLocks noGrp="1"/>
          </p:cNvSpPr>
          <p:nvPr>
            <p:ph type="title"/>
          </p:nvPr>
        </p:nvSpPr>
        <p:spPr>
          <a:xfrm>
            <a:off x="302623" y="251172"/>
            <a:ext cx="10515600" cy="461962"/>
          </a:xfrm>
        </p:spPr>
        <p:txBody>
          <a:bodyPr>
            <a:normAutofit fontScale="90000"/>
          </a:bodyPr>
          <a:lstStyle/>
          <a:p>
            <a:r>
              <a:rPr lang="en-US" dirty="0"/>
              <a:t>Example 1 of 3</a:t>
            </a:r>
          </a:p>
        </p:txBody>
      </p:sp>
      <p:pic>
        <p:nvPicPr>
          <p:cNvPr id="6" name="Content Placeholder 5" descr="A screenshot of a email sent with the subject Campus Fraud Alert. Highlighted areas that indicate where the person should have noticed the email was a phish: The email address which shows an external address for Andrew Russell, who should have a President’s Office email address. The External Sender banner, which would not appear on internal emails from colleagues. The formal addressing of Nicholas, who everyone calls Nick. The urgency of the email with the language “A suspicious campus disbursement request.” And finally the fact that the sender’s email signature is showing a broken UMass logo. ">
            <a:extLst>
              <a:ext uri="{FF2B5EF4-FFF2-40B4-BE49-F238E27FC236}">
                <a16:creationId xmlns:a16="http://schemas.microsoft.com/office/drawing/2014/main" id="{905A86FC-0D01-7A36-3E83-DDAD707EFB31}"/>
              </a:ext>
            </a:extLst>
          </p:cNvPr>
          <p:cNvPicPr>
            <a:picLocks noGrp="1" noChangeAspect="1"/>
          </p:cNvPicPr>
          <p:nvPr>
            <p:ph idx="1"/>
          </p:nvPr>
        </p:nvPicPr>
        <p:blipFill>
          <a:blip r:embed="rId2"/>
          <a:stretch>
            <a:fillRect/>
          </a:stretch>
        </p:blipFill>
        <p:spPr>
          <a:xfrm>
            <a:off x="1196431" y="879475"/>
            <a:ext cx="9799137" cy="5151438"/>
          </a:xfrm>
        </p:spPr>
      </p:pic>
      <p:sp>
        <p:nvSpPr>
          <p:cNvPr id="4" name="Slide Number Placeholder 3">
            <a:extLst>
              <a:ext uri="{FF2B5EF4-FFF2-40B4-BE49-F238E27FC236}">
                <a16:creationId xmlns:a16="http://schemas.microsoft.com/office/drawing/2014/main" id="{7A1D5BEE-426E-9CED-E81D-5022FCD7EC3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C8BF80-FA65-4843-9AC1-E050EC044687}" type="slidenum">
              <a:rPr kumimoji="0" lang="en-US"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tint val="75000"/>
                </a:srgbClr>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6DF4197F-6981-4EF4-B5D5-6A0AC1156C3B}"/>
              </a:ext>
              <a:ext uri="{C183D7F6-B498-43B3-948B-1728B52AA6E4}">
                <adec:decorative xmlns:adec="http://schemas.microsoft.com/office/drawing/2017/decorative" val="1"/>
              </a:ext>
            </a:extLst>
          </p:cNvPr>
          <p:cNvSpPr/>
          <p:nvPr/>
        </p:nvSpPr>
        <p:spPr>
          <a:xfrm>
            <a:off x="1918741" y="1244184"/>
            <a:ext cx="5906125" cy="3747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FC3544B1-DE48-BAFD-8F6E-665AE5029385}"/>
              </a:ext>
              <a:ext uri="{C183D7F6-B498-43B3-948B-1728B52AA6E4}">
                <adec:decorative xmlns:adec="http://schemas.microsoft.com/office/drawing/2017/decorative" val="1"/>
              </a:ext>
            </a:extLst>
          </p:cNvPr>
          <p:cNvSpPr/>
          <p:nvPr/>
        </p:nvSpPr>
        <p:spPr>
          <a:xfrm>
            <a:off x="1081789" y="2071142"/>
            <a:ext cx="9958749" cy="757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A51D2CDD-8114-D932-2D30-37DA42C282FC}"/>
              </a:ext>
              <a:ext uri="{C183D7F6-B498-43B3-948B-1728B52AA6E4}">
                <adec:decorative xmlns:adec="http://schemas.microsoft.com/office/drawing/2017/decorative" val="1"/>
              </a:ext>
            </a:extLst>
          </p:cNvPr>
          <p:cNvSpPr/>
          <p:nvPr/>
        </p:nvSpPr>
        <p:spPr>
          <a:xfrm>
            <a:off x="1319133" y="3009277"/>
            <a:ext cx="1079293" cy="419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12FA618C-738E-774A-6B32-455FC7D7900D}"/>
              </a:ext>
              <a:ext uri="{C183D7F6-B498-43B3-948B-1728B52AA6E4}">
                <adec:decorative xmlns:adec="http://schemas.microsoft.com/office/drawing/2017/decorative" val="1"/>
              </a:ext>
            </a:extLst>
          </p:cNvPr>
          <p:cNvSpPr/>
          <p:nvPr/>
        </p:nvSpPr>
        <p:spPr>
          <a:xfrm>
            <a:off x="1319133" y="4310233"/>
            <a:ext cx="5696264" cy="17206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D63DAB5D-ACDF-3829-47DF-CF98CB8BD4F6}"/>
              </a:ext>
              <a:ext uri="{C183D7F6-B498-43B3-948B-1728B52AA6E4}">
                <adec:decorative xmlns:adec="http://schemas.microsoft.com/office/drawing/2017/decorative" val="1"/>
              </a:ext>
            </a:extLst>
          </p:cNvPr>
          <p:cNvSpPr/>
          <p:nvPr/>
        </p:nvSpPr>
        <p:spPr>
          <a:xfrm>
            <a:off x="1379094" y="3492046"/>
            <a:ext cx="2908093" cy="218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78191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7E0C-8DB7-C7C0-DE02-4F38A9454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0FD8A-7F17-D91F-F069-B9FDF659C745}"/>
              </a:ext>
            </a:extLst>
          </p:cNvPr>
          <p:cNvSpPr>
            <a:spLocks noGrp="1"/>
          </p:cNvSpPr>
          <p:nvPr>
            <p:ph type="title"/>
          </p:nvPr>
        </p:nvSpPr>
        <p:spPr>
          <a:xfrm>
            <a:off x="237309" y="208062"/>
            <a:ext cx="10515600" cy="628574"/>
          </a:xfrm>
        </p:spPr>
        <p:txBody>
          <a:bodyPr>
            <a:normAutofit/>
          </a:bodyPr>
          <a:lstStyle/>
          <a:p>
            <a:r>
              <a:rPr lang="en-US" dirty="0"/>
              <a:t>Example 2 of 3</a:t>
            </a:r>
          </a:p>
        </p:txBody>
      </p:sp>
      <p:sp>
        <p:nvSpPr>
          <p:cNvPr id="4" name="Slide Number Placeholder 3">
            <a:extLst>
              <a:ext uri="{FF2B5EF4-FFF2-40B4-BE49-F238E27FC236}">
                <a16:creationId xmlns:a16="http://schemas.microsoft.com/office/drawing/2014/main" id="{982AE345-88E6-B6CE-A3B3-5697B8F1D35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C8BF80-FA65-4843-9AC1-E050EC044687}" type="slidenum">
              <a:rPr kumimoji="0" lang="en-US"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tint val="75000"/>
                </a:srgbClr>
              </a:solidFill>
              <a:effectLst/>
              <a:uLnTx/>
              <a:uFillTx/>
              <a:latin typeface="Open Sans"/>
              <a:ea typeface="+mn-ea"/>
              <a:cs typeface="+mn-cs"/>
            </a:endParaRPr>
          </a:p>
        </p:txBody>
      </p:sp>
      <p:pic>
        <p:nvPicPr>
          <p:cNvPr id="6" name="Content Placeholder 5" descr="An email with the subject Compensation and Benefits Survey. Four issues are highlighted that should be a flag that this is a phishing campaign. First, the Human Resources email address is an external sender with corp-internal.com as their email domain. That should be a umassp.edu email. Second it is flagged with an external sender banner. If this was an internal email, that banner would not be there. The deadline to respond is only two days which is unexpectedly urgent. And the email signature belongs to a Sally Jennings. There is no Sally Jennings at the President’s Office. ">
            <a:extLst>
              <a:ext uri="{FF2B5EF4-FFF2-40B4-BE49-F238E27FC236}">
                <a16:creationId xmlns:a16="http://schemas.microsoft.com/office/drawing/2014/main" id="{048545FB-466F-9EA4-C9FC-651952AD7F1F}"/>
              </a:ext>
            </a:extLst>
          </p:cNvPr>
          <p:cNvPicPr>
            <a:picLocks noGrp="1" noChangeAspect="1"/>
          </p:cNvPicPr>
          <p:nvPr>
            <p:ph idx="1"/>
          </p:nvPr>
        </p:nvPicPr>
        <p:blipFill>
          <a:blip r:embed="rId2"/>
          <a:srcRect/>
          <a:stretch/>
        </p:blipFill>
        <p:spPr>
          <a:xfrm>
            <a:off x="1196432" y="879475"/>
            <a:ext cx="9799137" cy="5151438"/>
          </a:xfrm>
        </p:spPr>
      </p:pic>
      <p:sp>
        <p:nvSpPr>
          <p:cNvPr id="7" name="Rectangle 6">
            <a:extLst>
              <a:ext uri="{FF2B5EF4-FFF2-40B4-BE49-F238E27FC236}">
                <a16:creationId xmlns:a16="http://schemas.microsoft.com/office/drawing/2014/main" id="{44E92811-CA32-AE1E-1673-3FF42F5DD551}"/>
              </a:ext>
              <a:ext uri="{C183D7F6-B498-43B3-948B-1728B52AA6E4}">
                <adec:decorative xmlns:adec="http://schemas.microsoft.com/office/drawing/2017/decorative" val="1"/>
              </a:ext>
            </a:extLst>
          </p:cNvPr>
          <p:cNvSpPr/>
          <p:nvPr/>
        </p:nvSpPr>
        <p:spPr>
          <a:xfrm>
            <a:off x="1903748" y="1319136"/>
            <a:ext cx="5561352" cy="3260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384A80A7-DE37-07A3-FC2C-DDD70A0EA6E5}"/>
              </a:ext>
              <a:ext uri="{C183D7F6-B498-43B3-948B-1728B52AA6E4}">
                <adec:decorative xmlns:adec="http://schemas.microsoft.com/office/drawing/2017/decorative" val="1"/>
              </a:ext>
            </a:extLst>
          </p:cNvPr>
          <p:cNvSpPr/>
          <p:nvPr/>
        </p:nvSpPr>
        <p:spPr>
          <a:xfrm>
            <a:off x="1169233" y="2131642"/>
            <a:ext cx="9799137" cy="757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60E5A2A5-6273-9AFD-280B-D231CB905137}"/>
              </a:ext>
              <a:ext uri="{C183D7F6-B498-43B3-948B-1728B52AA6E4}">
                <adec:decorative xmlns:adec="http://schemas.microsoft.com/office/drawing/2017/decorative" val="1"/>
              </a:ext>
            </a:extLst>
          </p:cNvPr>
          <p:cNvSpPr/>
          <p:nvPr/>
        </p:nvSpPr>
        <p:spPr>
          <a:xfrm>
            <a:off x="1364101" y="4853067"/>
            <a:ext cx="3612633" cy="757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0AD94559-FB2F-1E64-2DF8-3D48E9D0986D}"/>
              </a:ext>
              <a:ext uri="{C183D7F6-B498-43B3-948B-1728B52AA6E4}">
                <adec:decorative xmlns:adec="http://schemas.microsoft.com/office/drawing/2017/decorative" val="1"/>
              </a:ext>
            </a:extLst>
          </p:cNvPr>
          <p:cNvSpPr/>
          <p:nvPr/>
        </p:nvSpPr>
        <p:spPr>
          <a:xfrm flipV="1">
            <a:off x="1364101" y="4487288"/>
            <a:ext cx="1229197" cy="2496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61732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0EDC-819E-636E-C053-29177C6485B5}"/>
              </a:ext>
            </a:extLst>
          </p:cNvPr>
          <p:cNvSpPr>
            <a:spLocks noGrp="1"/>
          </p:cNvSpPr>
          <p:nvPr>
            <p:ph type="title"/>
          </p:nvPr>
        </p:nvSpPr>
        <p:spPr>
          <a:xfrm>
            <a:off x="638979" y="381592"/>
            <a:ext cx="10901342" cy="2852737"/>
          </a:xfrm>
        </p:spPr>
        <p:txBody>
          <a:bodyPr/>
          <a:lstStyle/>
          <a:p>
            <a:r>
              <a:rPr lang="en-US" dirty="0"/>
              <a:t>AI Hub Update</a:t>
            </a:r>
          </a:p>
        </p:txBody>
      </p:sp>
      <p:sp>
        <p:nvSpPr>
          <p:cNvPr id="3" name="Text Placeholder 2">
            <a:extLst>
              <a:ext uri="{FF2B5EF4-FFF2-40B4-BE49-F238E27FC236}">
                <a16:creationId xmlns:a16="http://schemas.microsoft.com/office/drawing/2014/main" id="{41C82FAE-3EF0-1E70-97A3-E6C0FCFFE3A7}"/>
              </a:ext>
            </a:extLst>
          </p:cNvPr>
          <p:cNvSpPr>
            <a:spLocks noGrp="1"/>
          </p:cNvSpPr>
          <p:nvPr>
            <p:ph type="body" idx="1"/>
          </p:nvPr>
        </p:nvSpPr>
        <p:spPr>
          <a:xfrm>
            <a:off x="645329" y="3242995"/>
            <a:ext cx="10901342" cy="1140777"/>
          </a:xfrm>
        </p:spPr>
        <p:txBody>
          <a:bodyPr/>
          <a:lstStyle/>
          <a:p>
            <a:r>
              <a:rPr lang="en-US" dirty="0"/>
              <a:t>Shawn Skelly</a:t>
            </a:r>
          </a:p>
        </p:txBody>
      </p:sp>
    </p:spTree>
    <p:extLst>
      <p:ext uri="{BB962C8B-B14F-4D97-AF65-F5344CB8AC3E}">
        <p14:creationId xmlns:p14="http://schemas.microsoft.com/office/powerpoint/2010/main" val="2961421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5513D-5580-0894-E6D0-63562C29F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AB67A-FEB8-4792-74E3-EA3817F8221A}"/>
              </a:ext>
            </a:extLst>
          </p:cNvPr>
          <p:cNvSpPr>
            <a:spLocks noGrp="1"/>
          </p:cNvSpPr>
          <p:nvPr>
            <p:ph type="title"/>
          </p:nvPr>
        </p:nvSpPr>
        <p:spPr>
          <a:xfrm>
            <a:off x="194017" y="173662"/>
            <a:ext cx="10515600" cy="640829"/>
          </a:xfrm>
        </p:spPr>
        <p:txBody>
          <a:bodyPr>
            <a:normAutofit/>
          </a:bodyPr>
          <a:lstStyle/>
          <a:p>
            <a:r>
              <a:rPr lang="en-US" dirty="0"/>
              <a:t>Example 3 of 3</a:t>
            </a:r>
          </a:p>
        </p:txBody>
      </p:sp>
      <p:pic>
        <p:nvPicPr>
          <p:cNvPr id="6" name="Content Placeholder 5" descr="A Code of Conduct Acknwoledgement Rquired email with again an external sender email when it should be from a umassp.edu account, an external sender banner alerting people that this is not an internal email, and a sense of unexpected urgency with the wording “serious breach of our company’s Code of Conduct.” November 10, 2024 is also given, which is a fast turn around and the signature of the email is indented. ">
            <a:extLst>
              <a:ext uri="{FF2B5EF4-FFF2-40B4-BE49-F238E27FC236}">
                <a16:creationId xmlns:a16="http://schemas.microsoft.com/office/drawing/2014/main" id="{93A2F90B-D0C2-5BF9-32C4-7D79C9E93543}"/>
              </a:ext>
            </a:extLst>
          </p:cNvPr>
          <p:cNvPicPr>
            <a:picLocks noGrp="1" noChangeAspect="1"/>
          </p:cNvPicPr>
          <p:nvPr>
            <p:ph idx="1"/>
          </p:nvPr>
        </p:nvPicPr>
        <p:blipFill>
          <a:blip r:embed="rId2"/>
          <a:srcRect/>
          <a:stretch/>
        </p:blipFill>
        <p:spPr>
          <a:xfrm>
            <a:off x="1196432" y="879475"/>
            <a:ext cx="9799137" cy="5151438"/>
          </a:xfrm>
        </p:spPr>
      </p:pic>
      <p:sp>
        <p:nvSpPr>
          <p:cNvPr id="4" name="Slide Number Placeholder 3">
            <a:extLst>
              <a:ext uri="{FF2B5EF4-FFF2-40B4-BE49-F238E27FC236}">
                <a16:creationId xmlns:a16="http://schemas.microsoft.com/office/drawing/2014/main" id="{F7E5605D-6572-F544-BA1B-CB2DF3A14BD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C8BF80-FA65-4843-9AC1-E050EC044687}" type="slidenum">
              <a:rPr kumimoji="0" lang="en-US"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tint val="75000"/>
                </a:srgbClr>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D6888B6C-6130-D658-DA4D-9C9D84E72624}"/>
              </a:ext>
              <a:ext uri="{C183D7F6-B498-43B3-948B-1728B52AA6E4}">
                <adec:decorative xmlns:adec="http://schemas.microsoft.com/office/drawing/2017/decorative" val="1"/>
              </a:ext>
            </a:extLst>
          </p:cNvPr>
          <p:cNvSpPr/>
          <p:nvPr/>
        </p:nvSpPr>
        <p:spPr>
          <a:xfrm>
            <a:off x="1235832" y="1978702"/>
            <a:ext cx="9473785" cy="6408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F9797058-772E-AC8C-B6E5-FCFC6388FDE3}"/>
              </a:ext>
              <a:ext uri="{C183D7F6-B498-43B3-948B-1728B52AA6E4}">
                <adec:decorative xmlns:adec="http://schemas.microsoft.com/office/drawing/2017/decorative" val="1"/>
              </a:ext>
            </a:extLst>
          </p:cNvPr>
          <p:cNvSpPr/>
          <p:nvPr/>
        </p:nvSpPr>
        <p:spPr>
          <a:xfrm>
            <a:off x="1903748" y="1259173"/>
            <a:ext cx="6340841" cy="284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810EAA70-5FA7-604F-0641-A662BD0CB927}"/>
              </a:ext>
              <a:ext uri="{C183D7F6-B498-43B3-948B-1728B52AA6E4}">
                <adec:decorative xmlns:adec="http://schemas.microsoft.com/office/drawing/2017/decorative" val="1"/>
              </a:ext>
            </a:extLst>
          </p:cNvPr>
          <p:cNvSpPr/>
          <p:nvPr/>
        </p:nvSpPr>
        <p:spPr>
          <a:xfrm>
            <a:off x="3282845" y="3177915"/>
            <a:ext cx="3327817" cy="206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277CB17A-95E1-AE8F-2E59-94AF304651D4}"/>
              </a:ext>
              <a:ext uri="{C183D7F6-B498-43B3-948B-1728B52AA6E4}">
                <adec:decorative xmlns:adec="http://schemas.microsoft.com/office/drawing/2017/decorative" val="1"/>
              </a:ext>
            </a:extLst>
          </p:cNvPr>
          <p:cNvSpPr/>
          <p:nvPr/>
        </p:nvSpPr>
        <p:spPr>
          <a:xfrm>
            <a:off x="7015393" y="4392118"/>
            <a:ext cx="1394089" cy="2360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91932320-5BA4-FAD7-074D-A0A4626AE4CC}"/>
              </a:ext>
              <a:ext uri="{C183D7F6-B498-43B3-948B-1728B52AA6E4}">
                <adec:decorative xmlns:adec="http://schemas.microsoft.com/office/drawing/2017/decorative" val="1"/>
              </a:ext>
            </a:extLst>
          </p:cNvPr>
          <p:cNvSpPr/>
          <p:nvPr/>
        </p:nvSpPr>
        <p:spPr>
          <a:xfrm>
            <a:off x="1746351" y="5071623"/>
            <a:ext cx="5014213" cy="963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7852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02F6AF-638D-B34E-A9BD-06A4CA11900A}"/>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F38953FA-6C12-2645-A8FC-3AB8C4BEA564}"/>
              </a:ext>
            </a:extLst>
          </p:cNvPr>
          <p:cNvSpPr>
            <a:spLocks noGrp="1"/>
          </p:cNvSpPr>
          <p:nvPr>
            <p:ph idx="1"/>
          </p:nvPr>
        </p:nvSpPr>
        <p:spPr/>
        <p:txBody>
          <a:bodyPr/>
          <a:lstStyle/>
          <a:p>
            <a:r>
              <a:rPr lang="en-US" dirty="0"/>
              <a:t>Our Path Forward</a:t>
            </a:r>
          </a:p>
          <a:p>
            <a:r>
              <a:rPr lang="en-US" dirty="0"/>
              <a:t>Continued promotion of the “Report Phish” within Outlook</a:t>
            </a:r>
          </a:p>
          <a:p>
            <a:pPr lvl="1"/>
            <a:r>
              <a:rPr lang="en-US" dirty="0"/>
              <a:t>Analyzes message legitimacy back to user</a:t>
            </a:r>
          </a:p>
          <a:p>
            <a:pPr lvl="1"/>
            <a:r>
              <a:rPr lang="en-US" dirty="0">
                <a:solidFill>
                  <a:srgbClr val="00B050"/>
                </a:solidFill>
              </a:rPr>
              <a:t>This campaign had 160+ reports, an increase over the previous campaign!</a:t>
            </a:r>
          </a:p>
          <a:p>
            <a:pPr lvl="1"/>
            <a:r>
              <a:rPr lang="en-US" dirty="0"/>
              <a:t>Increase digital and physical signage promoting the function</a:t>
            </a:r>
          </a:p>
          <a:p>
            <a:r>
              <a:rPr lang="en-US" dirty="0"/>
              <a:t>Personalized zoom training for users who would have been compromised.</a:t>
            </a:r>
          </a:p>
          <a:p>
            <a:r>
              <a:rPr lang="en-US" dirty="0"/>
              <a:t>Additional phishing campaigns to come.</a:t>
            </a:r>
          </a:p>
          <a:p>
            <a:endParaRPr lang="en-US" dirty="0"/>
          </a:p>
        </p:txBody>
      </p:sp>
      <p:pic>
        <p:nvPicPr>
          <p:cNvPr id="9" name="Picture 8" descr="Report Phish button with a fishing hook catching an envelope. ">
            <a:extLst>
              <a:ext uri="{FF2B5EF4-FFF2-40B4-BE49-F238E27FC236}">
                <a16:creationId xmlns:a16="http://schemas.microsoft.com/office/drawing/2014/main" id="{BD12C84B-CD46-3702-DD0E-57D0CAAB4501}"/>
              </a:ext>
            </a:extLst>
          </p:cNvPr>
          <p:cNvPicPr>
            <a:picLocks noChangeAspect="1"/>
          </p:cNvPicPr>
          <p:nvPr/>
        </p:nvPicPr>
        <p:blipFill>
          <a:blip r:embed="rId2"/>
          <a:stretch>
            <a:fillRect/>
          </a:stretch>
        </p:blipFill>
        <p:spPr>
          <a:xfrm>
            <a:off x="9912531" y="739776"/>
            <a:ext cx="1441269" cy="2473289"/>
          </a:xfrm>
          <a:prstGeom prst="rect">
            <a:avLst/>
          </a:prstGeom>
        </p:spPr>
      </p:pic>
      <p:sp>
        <p:nvSpPr>
          <p:cNvPr id="2" name="Slide Number Placeholder 1">
            <a:extLst>
              <a:ext uri="{FF2B5EF4-FFF2-40B4-BE49-F238E27FC236}">
                <a16:creationId xmlns:a16="http://schemas.microsoft.com/office/drawing/2014/main" id="{75D23EA0-5D0C-8B49-B124-3F0882B906A5}"/>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C8BF80-FA65-4843-9AC1-E050EC044687}" type="slidenum">
              <a:rPr kumimoji="0" lang="en-US"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Tree>
    <p:extLst>
      <p:ext uri="{BB962C8B-B14F-4D97-AF65-F5344CB8AC3E}">
        <p14:creationId xmlns:p14="http://schemas.microsoft.com/office/powerpoint/2010/main" val="4200569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1D749E-6022-DDA7-B4FA-00C343B7B960}"/>
              </a:ext>
            </a:extLst>
          </p:cNvPr>
          <p:cNvSpPr>
            <a:spLocks noGrp="1"/>
          </p:cNvSpPr>
          <p:nvPr>
            <p:ph type="title"/>
          </p:nvPr>
        </p:nvSpPr>
        <p:spPr/>
        <p:txBody>
          <a:bodyPr/>
          <a:lstStyle/>
          <a:p>
            <a:r>
              <a:rPr lang="en-US" dirty="0"/>
              <a:t>Thank you!</a:t>
            </a:r>
          </a:p>
        </p:txBody>
      </p:sp>
      <p:sp>
        <p:nvSpPr>
          <p:cNvPr id="9" name="Content Placeholder 8">
            <a:extLst>
              <a:ext uri="{FF2B5EF4-FFF2-40B4-BE49-F238E27FC236}">
                <a16:creationId xmlns:a16="http://schemas.microsoft.com/office/drawing/2014/main" id="{478E348B-F960-E784-597B-7569D39679F1}"/>
              </a:ext>
            </a:extLst>
          </p:cNvPr>
          <p:cNvSpPr>
            <a:spLocks noGrp="1"/>
          </p:cNvSpPr>
          <p:nvPr>
            <p:ph idx="1"/>
          </p:nvPr>
        </p:nvSpPr>
        <p:spPr/>
        <p:txBody>
          <a:bodyPr/>
          <a:lstStyle/>
          <a:p>
            <a:r>
              <a:rPr lang="en-US" dirty="0"/>
              <a:t>These campaigns make us more secure – we will continue to make folks aware of all security risks – we appreciate your support for training and encouraging staff!!!</a:t>
            </a:r>
          </a:p>
          <a:p>
            <a:r>
              <a:rPr lang="en-US" dirty="0"/>
              <a:t>Our team is here to help – no judgement! </a:t>
            </a:r>
          </a:p>
          <a:p>
            <a:pPr lvl="1"/>
            <a:r>
              <a:rPr lang="en-US" sz="2000" dirty="0"/>
              <a:t>Nick Bonczyk</a:t>
            </a:r>
          </a:p>
          <a:p>
            <a:pPr lvl="1"/>
            <a:r>
              <a:rPr lang="en-US" sz="2000" dirty="0"/>
              <a:t>Danny Galvin</a:t>
            </a:r>
          </a:p>
          <a:p>
            <a:pPr lvl="1"/>
            <a:r>
              <a:rPr lang="en-US" sz="2000" dirty="0"/>
              <a:t>Iris Lyons</a:t>
            </a:r>
          </a:p>
          <a:p>
            <a:pPr lvl="1"/>
            <a:r>
              <a:rPr lang="en-US" sz="2000" dirty="0"/>
              <a:t>Brad Smith</a:t>
            </a:r>
          </a:p>
          <a:p>
            <a:pPr lvl="1"/>
            <a:endParaRPr lang="en-US" dirty="0"/>
          </a:p>
          <a:p>
            <a:endParaRPr lang="en-US" dirty="0"/>
          </a:p>
        </p:txBody>
      </p:sp>
      <p:sp>
        <p:nvSpPr>
          <p:cNvPr id="2" name="Slide Number Placeholder 1">
            <a:extLst>
              <a:ext uri="{FF2B5EF4-FFF2-40B4-BE49-F238E27FC236}">
                <a16:creationId xmlns:a16="http://schemas.microsoft.com/office/drawing/2014/main" id="{53B96FCF-9E2A-18F1-F239-5B874BE8D9E6}"/>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C8BF80-FA65-4843-9AC1-E050EC044687}" type="slidenum">
              <a:rPr kumimoji="0" lang="en-US"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4625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94D3B-E9F0-66EB-7572-2A21AE5E9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BC1DB-6A58-9D7E-6BF5-65F14A361359}"/>
              </a:ext>
            </a:extLst>
          </p:cNvPr>
          <p:cNvSpPr>
            <a:spLocks noGrp="1"/>
          </p:cNvSpPr>
          <p:nvPr>
            <p:ph type="title"/>
          </p:nvPr>
        </p:nvSpPr>
        <p:spPr/>
        <p:txBody>
          <a:bodyPr/>
          <a:lstStyle/>
          <a:p>
            <a:r>
              <a:rPr lang="en-US" dirty="0"/>
              <a:t>UMPO AI Hub Mission and Principles</a:t>
            </a:r>
          </a:p>
        </p:txBody>
      </p:sp>
      <p:pic>
        <p:nvPicPr>
          <p:cNvPr id="8" name="Picture 7" descr="Please see the slide notes for a detailed image description as this image is too complex to convey via alt text as there are urls and headings that can’t be conveyed here. ">
            <a:extLst>
              <a:ext uri="{FF2B5EF4-FFF2-40B4-BE49-F238E27FC236}">
                <a16:creationId xmlns:a16="http://schemas.microsoft.com/office/drawing/2014/main" id="{296781FB-AC46-A592-5742-4C1C09F5676A}"/>
              </a:ext>
            </a:extLst>
          </p:cNvPr>
          <p:cNvPicPr>
            <a:picLocks noChangeAspect="1"/>
          </p:cNvPicPr>
          <p:nvPr/>
        </p:nvPicPr>
        <p:blipFill>
          <a:blip r:embed="rId3"/>
          <a:stretch>
            <a:fillRect/>
          </a:stretch>
        </p:blipFill>
        <p:spPr>
          <a:xfrm>
            <a:off x="635305" y="800346"/>
            <a:ext cx="9354855" cy="5275541"/>
          </a:xfrm>
          <a:prstGeom prst="rect">
            <a:avLst/>
          </a:prstGeom>
          <a:noFill/>
        </p:spPr>
      </p:pic>
      <p:sp>
        <p:nvSpPr>
          <p:cNvPr id="4" name="Slide Number Placeholder 3">
            <a:extLst>
              <a:ext uri="{FF2B5EF4-FFF2-40B4-BE49-F238E27FC236}">
                <a16:creationId xmlns:a16="http://schemas.microsoft.com/office/drawing/2014/main" id="{A918D73A-2D13-CF16-0AEE-9094AB89E8E0}"/>
              </a:ext>
            </a:extLst>
          </p:cNvPr>
          <p:cNvSpPr>
            <a:spLocks noGrp="1"/>
          </p:cNvSpPr>
          <p:nvPr>
            <p:ph type="sldNum" sz="quarter" idx="11"/>
          </p:nvPr>
        </p:nvSpPr>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5625F11-EADC-2944-8437-490DA1E2084F}" type="slidenum">
              <a:rPr kumimoji="0" lang="en-US" sz="1200" b="0" i="0" u="none" strike="noStrike" kern="1200" cap="none" spc="0" normalizeH="0" baseline="0" noProof="0" smtClean="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9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6066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CF6E9-EE56-C1FF-499E-C1517185D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AE4FD-D671-8D6E-8CED-0121BABE9BA7}"/>
              </a:ext>
            </a:extLst>
          </p:cNvPr>
          <p:cNvSpPr>
            <a:spLocks noGrp="1"/>
          </p:cNvSpPr>
          <p:nvPr>
            <p:ph type="title"/>
          </p:nvPr>
        </p:nvSpPr>
        <p:spPr>
          <a:xfrm>
            <a:off x="289958" y="39047"/>
            <a:ext cx="10914038" cy="757718"/>
          </a:xfrm>
        </p:spPr>
        <p:txBody>
          <a:bodyPr/>
          <a:lstStyle/>
          <a:p>
            <a:r>
              <a:rPr lang="en-US" dirty="0"/>
              <a:t>UMPO AI Hub – Team Structure</a:t>
            </a:r>
          </a:p>
        </p:txBody>
      </p:sp>
      <p:pic>
        <p:nvPicPr>
          <p:cNvPr id="7" name="Picture 6" descr="UMPO AI Hub Team Structure - Executive Sponsors, steering committee, AI Hub Leads, 6 pillars of governance. There is too much content in this image to convey semantically via alt text. Please see the slide notes for full details. ">
            <a:extLst>
              <a:ext uri="{FF2B5EF4-FFF2-40B4-BE49-F238E27FC236}">
                <a16:creationId xmlns:a16="http://schemas.microsoft.com/office/drawing/2014/main" id="{6AE8FA32-8102-8659-CA38-7D44A117308D}"/>
              </a:ext>
            </a:extLst>
          </p:cNvPr>
          <p:cNvPicPr>
            <a:picLocks noChangeAspect="1"/>
          </p:cNvPicPr>
          <p:nvPr/>
        </p:nvPicPr>
        <p:blipFill>
          <a:blip r:embed="rId3"/>
          <a:stretch>
            <a:fillRect/>
          </a:stretch>
        </p:blipFill>
        <p:spPr>
          <a:xfrm>
            <a:off x="289959" y="758476"/>
            <a:ext cx="10914037" cy="5337452"/>
          </a:xfrm>
          <a:prstGeom prst="rect">
            <a:avLst/>
          </a:prstGeom>
        </p:spPr>
      </p:pic>
      <p:sp>
        <p:nvSpPr>
          <p:cNvPr id="4" name="Slide Number Placeholder 3">
            <a:extLst>
              <a:ext uri="{FF2B5EF4-FFF2-40B4-BE49-F238E27FC236}">
                <a16:creationId xmlns:a16="http://schemas.microsoft.com/office/drawing/2014/main" id="{E76D8AD9-C85A-46F5-BEF1-3B053444E4A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25F11-EADC-2944-8437-490DA1E2084F}" type="slidenum">
              <a:rPr kumimoji="0" lang="en-US" sz="1600" b="0" i="0" u="none" strike="noStrike" kern="1200" cap="none" spc="0" normalizeH="0" baseline="0" noProof="0" smtClean="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090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46D5A-7EB8-EEF9-EA2D-2F667BDEB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42160-271F-EF64-D963-7B7092F517AB}"/>
              </a:ext>
            </a:extLst>
          </p:cNvPr>
          <p:cNvSpPr>
            <a:spLocks noGrp="1"/>
          </p:cNvSpPr>
          <p:nvPr>
            <p:ph type="title"/>
          </p:nvPr>
        </p:nvSpPr>
        <p:spPr>
          <a:xfrm>
            <a:off x="457015" y="0"/>
            <a:ext cx="10914038" cy="757718"/>
          </a:xfrm>
        </p:spPr>
        <p:txBody>
          <a:bodyPr anchor="ctr">
            <a:normAutofit/>
          </a:bodyPr>
          <a:lstStyle/>
          <a:p>
            <a:r>
              <a:rPr lang="en-US" dirty="0"/>
              <a:t>UMPO AI Hub - At a Glance</a:t>
            </a:r>
          </a:p>
        </p:txBody>
      </p:sp>
      <p:sp>
        <p:nvSpPr>
          <p:cNvPr id="3" name="Content Placeholder 2">
            <a:extLst>
              <a:ext uri="{FF2B5EF4-FFF2-40B4-BE49-F238E27FC236}">
                <a16:creationId xmlns:a16="http://schemas.microsoft.com/office/drawing/2014/main" id="{044C5410-703A-5D45-F9A2-79C32F138FD7}"/>
              </a:ext>
            </a:extLst>
          </p:cNvPr>
          <p:cNvSpPr>
            <a:spLocks noGrp="1"/>
          </p:cNvSpPr>
          <p:nvPr>
            <p:ph idx="13"/>
          </p:nvPr>
        </p:nvSpPr>
        <p:spPr>
          <a:xfrm>
            <a:off x="457015" y="890529"/>
            <a:ext cx="5595516" cy="4595871"/>
          </a:xfrm>
        </p:spPr>
        <p:txBody>
          <a:bodyPr>
            <a:normAutofit/>
          </a:bodyPr>
          <a:lstStyle/>
          <a:p>
            <a:r>
              <a:rPr lang="en-US" dirty="0"/>
              <a:t>Working groups established and kicked off</a:t>
            </a:r>
          </a:p>
          <a:p>
            <a:r>
              <a:rPr lang="en-US" dirty="0"/>
              <a:t>AI Hub Website rolled out</a:t>
            </a:r>
          </a:p>
          <a:p>
            <a:r>
              <a:rPr lang="en-US" dirty="0"/>
              <a:t>AI Use Case Intake Request process defined (Innovation &amp; PM Working group)</a:t>
            </a:r>
          </a:p>
          <a:p>
            <a:r>
              <a:rPr lang="en-US" dirty="0"/>
              <a:t>Acceptable use Guidelines published (Risk &amp; Security Working group)</a:t>
            </a:r>
          </a:p>
          <a:p>
            <a:r>
              <a:rPr lang="en-US" dirty="0"/>
              <a:t>Developing an approved tools list</a:t>
            </a:r>
          </a:p>
          <a:p>
            <a:endParaRPr lang="en-US" dirty="0"/>
          </a:p>
          <a:p>
            <a:pPr marL="0" indent="0">
              <a:buNone/>
            </a:pPr>
            <a:endParaRPr lang="en-US" dirty="0"/>
          </a:p>
        </p:txBody>
      </p:sp>
      <p:sp>
        <p:nvSpPr>
          <p:cNvPr id="7" name="Text Placeholder 4">
            <a:extLst>
              <a:ext uri="{FF2B5EF4-FFF2-40B4-BE49-F238E27FC236}">
                <a16:creationId xmlns:a16="http://schemas.microsoft.com/office/drawing/2014/main" id="{4FDA83C3-4ABA-83A7-5189-C574D836F768}"/>
              </a:ext>
            </a:extLst>
          </p:cNvPr>
          <p:cNvSpPr txBox="1">
            <a:spLocks/>
          </p:cNvSpPr>
          <p:nvPr/>
        </p:nvSpPr>
        <p:spPr>
          <a:xfrm>
            <a:off x="6343152" y="602210"/>
            <a:ext cx="5275051" cy="307777"/>
          </a:xfrm>
          <a:prstGeom prst="rect">
            <a:avLst/>
          </a:prstGeom>
        </p:spPr>
        <p:txBody>
          <a:bodyPr wrap="square" lIns="0" tIns="0" rIns="0" bIns="0" anchor="b">
            <a:spAutoFit/>
          </a:bodyPr>
          <a:lstStyle>
            <a:lvl1pPr marL="0" indent="0">
              <a:buNone/>
              <a:defRPr sz="20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atin typeface="+mn-lt"/>
                <a:ea typeface="+mn-ea"/>
                <a:cs typeface="+mn-cs"/>
              </a:defRPr>
            </a:lvl2pPr>
            <a:lvl3pPr marL="914400" indent="0">
              <a:buNone/>
              <a:defRPr sz="1800" b="1">
                <a:latin typeface="+mn-lt"/>
                <a:ea typeface="+mn-ea"/>
                <a:cs typeface="+mn-cs"/>
              </a:defRPr>
            </a:lvl3pPr>
            <a:lvl4pPr marL="1371600" indent="0">
              <a:buNone/>
              <a:defRPr sz="1600" b="1">
                <a:latin typeface="+mn-lt"/>
                <a:ea typeface="+mn-ea"/>
                <a:cs typeface="+mn-cs"/>
              </a:defRPr>
            </a:lvl4pPr>
            <a:lvl5pPr marL="1828800" indent="0">
              <a:buNone/>
              <a:defRPr sz="1600" b="1">
                <a:latin typeface="+mn-lt"/>
                <a:ea typeface="+mn-ea"/>
                <a:cs typeface="+mn-cs"/>
              </a:defRPr>
            </a:lvl5pPr>
            <a:lvl6pPr marL="2286000" indent="0">
              <a:buNone/>
              <a:defRPr sz="1600" b="1">
                <a:latin typeface="+mn-lt"/>
                <a:ea typeface="+mn-ea"/>
                <a:cs typeface="+mn-cs"/>
              </a:defRPr>
            </a:lvl6pPr>
            <a:lvl7pPr marL="2743200" indent="0">
              <a:buNone/>
              <a:defRPr sz="1600" b="1">
                <a:latin typeface="+mn-lt"/>
                <a:ea typeface="+mn-ea"/>
                <a:cs typeface="+mn-cs"/>
              </a:defRPr>
            </a:lvl7pPr>
            <a:lvl8pPr marL="3200400" indent="0">
              <a:buNone/>
              <a:defRPr sz="1600" b="1">
                <a:latin typeface="+mn-lt"/>
                <a:ea typeface="+mn-ea"/>
                <a:cs typeface="+mn-cs"/>
              </a:defRPr>
            </a:lvl8pPr>
            <a:lvl9pPr marL="3657600" indent="0">
              <a:buNone/>
              <a:defRPr sz="1600" b="1">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5EB8"/>
                </a:solidFill>
                <a:effectLst/>
                <a:uLnTx/>
                <a:uFillTx/>
                <a:latin typeface="Century Gothic" panose="020B0502020202020204" pitchFamily="34" charset="0"/>
                <a:ea typeface="Verdana" panose="020B0604030504040204" pitchFamily="34" charset="0"/>
              </a:rPr>
              <a:t>Use Case Progression</a:t>
            </a:r>
          </a:p>
        </p:txBody>
      </p:sp>
      <p:sp>
        <p:nvSpPr>
          <p:cNvPr id="9" name="Content Placeholder 3">
            <a:extLst>
              <a:ext uri="{FF2B5EF4-FFF2-40B4-BE49-F238E27FC236}">
                <a16:creationId xmlns:a16="http://schemas.microsoft.com/office/drawing/2014/main" id="{94AE0123-D61B-174F-EAD4-0EC1F6DABAE8}"/>
              </a:ext>
            </a:extLst>
          </p:cNvPr>
          <p:cNvSpPr>
            <a:spLocks noGrp="1"/>
          </p:cNvSpPr>
          <p:nvPr>
            <p:ph idx="12"/>
          </p:nvPr>
        </p:nvSpPr>
        <p:spPr>
          <a:xfrm>
            <a:off x="6139469" y="961820"/>
            <a:ext cx="5682416" cy="4934359"/>
          </a:xfrm>
        </p:spPr>
        <p:txBody>
          <a:bodyPr/>
          <a:lstStyle/>
          <a:p>
            <a:r>
              <a:rPr lang="en-US" sz="1800" b="1" dirty="0"/>
              <a:t>A&amp;F #1 Use case - Expand Buddy Across A&amp;F - </a:t>
            </a:r>
            <a:r>
              <a:rPr lang="en-US" sz="1800" dirty="0"/>
              <a:t>Leverage Agentic AI as a customer service agent – Salesforce Agentforce Pilot Project.</a:t>
            </a:r>
          </a:p>
          <a:p>
            <a:r>
              <a:rPr lang="en-US" sz="1800" b="1" dirty="0"/>
              <a:t>A&amp;F #2 Use Case - Expedite Analysis Requests with a SPARC-enabled Chatbot </a:t>
            </a:r>
            <a:r>
              <a:rPr lang="en-US" sz="1800" dirty="0"/>
              <a:t>– Discovery in progress</a:t>
            </a:r>
          </a:p>
          <a:p>
            <a:r>
              <a:rPr lang="en-US" sz="1800" b="1" dirty="0"/>
              <a:t>AI Hub Use Case – Enable Zoom AI Companion </a:t>
            </a:r>
            <a:r>
              <a:rPr lang="en-US" sz="1800" dirty="0"/>
              <a:t>– Discovery completed</a:t>
            </a:r>
          </a:p>
          <a:p>
            <a:r>
              <a:rPr lang="en-US" sz="1800" b="1" dirty="0"/>
              <a:t>AI Hub Use Case - </a:t>
            </a:r>
            <a:r>
              <a:rPr lang="en-US" sz="1600" b="1" dirty="0" err="1"/>
              <a:t>eForms</a:t>
            </a:r>
            <a:r>
              <a:rPr lang="en-US" sz="1600" b="1" dirty="0"/>
              <a:t> Assistant BETA program </a:t>
            </a:r>
            <a:r>
              <a:rPr lang="en-US" sz="1800" dirty="0"/>
              <a:t>– Discovery in progress</a:t>
            </a:r>
          </a:p>
          <a:p>
            <a:r>
              <a:rPr lang="en-US" sz="1800" b="1" dirty="0"/>
              <a:t>GenAI Playground </a:t>
            </a:r>
            <a:r>
              <a:rPr lang="en-US" sz="1800" dirty="0"/>
              <a:t>– Partnership with UMass Amherst, environment under construction</a:t>
            </a:r>
            <a:endParaRPr lang="en-US" sz="1800" b="1" dirty="0"/>
          </a:p>
          <a:p>
            <a:pPr marL="0" indent="0">
              <a:buNone/>
            </a:pPr>
            <a:endParaRPr lang="en-US" dirty="0"/>
          </a:p>
        </p:txBody>
      </p:sp>
      <p:sp>
        <p:nvSpPr>
          <p:cNvPr id="4" name="Slide Number Placeholder 3">
            <a:extLst>
              <a:ext uri="{FF2B5EF4-FFF2-40B4-BE49-F238E27FC236}">
                <a16:creationId xmlns:a16="http://schemas.microsoft.com/office/drawing/2014/main" id="{100C9A48-753B-AB7E-E44C-020A3E06D1E7}"/>
              </a:ext>
            </a:extLst>
          </p:cNvPr>
          <p:cNvSpPr>
            <a:spLocks noGrp="1"/>
          </p:cNvSpPr>
          <p:nvPr>
            <p:ph type="sldNum" sz="quarter" idx="11"/>
          </p:nvPr>
        </p:nvSpPr>
        <p:spPr>
          <a:xfrm>
            <a:off x="10637447" y="6396690"/>
            <a:ext cx="915571" cy="257677"/>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5625F11-EADC-2944-8437-490DA1E2084F}" type="slidenum">
              <a:rPr kumimoji="0" lang="en-US" sz="1200" b="0" i="0" u="none" strike="noStrike" kern="1200" cap="none" spc="0" normalizeH="0" baseline="0" noProof="0" smtClean="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9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628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5E82C-3429-2985-DCC5-F09122A26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1A841-1A7E-31EC-B1FD-59E2472B6488}"/>
              </a:ext>
            </a:extLst>
          </p:cNvPr>
          <p:cNvSpPr>
            <a:spLocks noGrp="1"/>
          </p:cNvSpPr>
          <p:nvPr>
            <p:ph type="title"/>
          </p:nvPr>
        </p:nvSpPr>
        <p:spPr>
          <a:xfrm>
            <a:off x="638981" y="189352"/>
            <a:ext cx="10914038" cy="757718"/>
          </a:xfrm>
        </p:spPr>
        <p:txBody>
          <a:bodyPr anchor="ctr">
            <a:normAutofit/>
          </a:bodyPr>
          <a:lstStyle/>
          <a:p>
            <a:r>
              <a:rPr lang="en-US" dirty="0"/>
              <a:t>Thank you</a:t>
            </a:r>
          </a:p>
        </p:txBody>
      </p:sp>
      <p:graphicFrame>
        <p:nvGraphicFramePr>
          <p:cNvPr id="6" name="Content Placeholder 2" descr="Please see the slide notes for the content as there is a website url that could not be conveyed via alt text.">
            <a:extLst>
              <a:ext uri="{FF2B5EF4-FFF2-40B4-BE49-F238E27FC236}">
                <a16:creationId xmlns:a16="http://schemas.microsoft.com/office/drawing/2014/main" id="{A79BCEA5-8B36-EB03-EA65-576C454B9302}"/>
              </a:ext>
            </a:extLst>
          </p:cNvPr>
          <p:cNvGraphicFramePr/>
          <p:nvPr>
            <p:extLst>
              <p:ext uri="{D42A27DB-BD31-4B8C-83A1-F6EECF244321}">
                <p14:modId xmlns:p14="http://schemas.microsoft.com/office/powerpoint/2010/main" val="3003113816"/>
              </p:ext>
            </p:extLst>
          </p:nvPr>
        </p:nvGraphicFramePr>
        <p:xfrm>
          <a:off x="543865" y="659684"/>
          <a:ext cx="10914039" cy="518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84D9506-54CA-CCD4-A8D3-748EFEDF5C7A}"/>
              </a:ext>
            </a:extLst>
          </p:cNvPr>
          <p:cNvSpPr>
            <a:spLocks noGrp="1"/>
          </p:cNvSpPr>
          <p:nvPr>
            <p:ph type="sldNum" sz="quarter" idx="11"/>
          </p:nvPr>
        </p:nvSpPr>
        <p:spPr>
          <a:xfrm>
            <a:off x="10637447" y="6396690"/>
            <a:ext cx="915571" cy="257677"/>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5625F11-EADC-2944-8437-490DA1E2084F}" type="slidenum">
              <a:rPr kumimoji="0" lang="en-US" sz="1200" b="0" i="0" u="none" strike="noStrike" kern="1200" cap="none" spc="0" normalizeH="0" baseline="0" noProof="0" smtClean="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9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04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7F6844-5010-971F-74CF-6FED213741D0}"/>
              </a:ext>
            </a:extLst>
          </p:cNvPr>
          <p:cNvSpPr>
            <a:spLocks noGrp="1"/>
          </p:cNvSpPr>
          <p:nvPr>
            <p:ph type="title"/>
          </p:nvPr>
        </p:nvSpPr>
        <p:spPr/>
        <p:txBody>
          <a:bodyPr/>
          <a:lstStyle/>
          <a:p>
            <a:r>
              <a:rPr lang="en-US" dirty="0"/>
              <a:t>Digital Accessibility Compliance Project Update</a:t>
            </a:r>
          </a:p>
        </p:txBody>
      </p:sp>
      <p:sp>
        <p:nvSpPr>
          <p:cNvPr id="6" name="Text Placeholder 5">
            <a:extLst>
              <a:ext uri="{FF2B5EF4-FFF2-40B4-BE49-F238E27FC236}">
                <a16:creationId xmlns:a16="http://schemas.microsoft.com/office/drawing/2014/main" id="{BD6898C3-73AA-D15C-CBC9-52B23140D144}"/>
              </a:ext>
            </a:extLst>
          </p:cNvPr>
          <p:cNvSpPr>
            <a:spLocks noGrp="1"/>
          </p:cNvSpPr>
          <p:nvPr>
            <p:ph type="body" idx="1"/>
          </p:nvPr>
        </p:nvSpPr>
        <p:spPr/>
        <p:txBody>
          <a:bodyPr/>
          <a:lstStyle/>
          <a:p>
            <a:r>
              <a:rPr lang="en-US" dirty="0"/>
              <a:t>Ensuring disability inclusion at the UMass President’s Office</a:t>
            </a:r>
          </a:p>
          <a:p>
            <a:r>
              <a:rPr lang="en-US" dirty="0"/>
              <a:t>Kristina England </a:t>
            </a:r>
          </a:p>
        </p:txBody>
      </p:sp>
      <p:sp>
        <p:nvSpPr>
          <p:cNvPr id="4" name="Slide Number Placeholder 3">
            <a:extLst>
              <a:ext uri="{FF2B5EF4-FFF2-40B4-BE49-F238E27FC236}">
                <a16:creationId xmlns:a16="http://schemas.microsoft.com/office/drawing/2014/main" id="{787C717E-03A8-C67E-6201-5C302FF6C33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25F11-EADC-2944-8437-490DA1E2084F}" type="slidenum">
              <a:rPr kumimoji="0" lang="en-US" sz="1600" b="0" i="0" u="none" strike="noStrike" kern="1200" cap="none" spc="0" normalizeH="0" baseline="0" noProof="0" smtClean="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699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1CD66-9103-99AE-DDCF-EC4444523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61B1B-D750-6A9D-F4BC-8F69A96AEF44}"/>
              </a:ext>
            </a:extLst>
          </p:cNvPr>
          <p:cNvSpPr>
            <a:spLocks noGrp="1"/>
          </p:cNvSpPr>
          <p:nvPr>
            <p:ph type="title"/>
          </p:nvPr>
        </p:nvSpPr>
        <p:spPr>
          <a:xfrm>
            <a:off x="303022" y="175944"/>
            <a:ext cx="10914038" cy="961194"/>
          </a:xfrm>
        </p:spPr>
        <p:txBody>
          <a:bodyPr/>
          <a:lstStyle/>
          <a:p>
            <a:pPr>
              <a:lnSpc>
                <a:spcPct val="100000"/>
              </a:lnSpc>
            </a:pPr>
            <a:r>
              <a:rPr lang="en-US" dirty="0"/>
              <a:t>All digital accessibility document training converted to self-paced training in LinkedIn Learning</a:t>
            </a:r>
          </a:p>
        </p:txBody>
      </p:sp>
      <p:sp>
        <p:nvSpPr>
          <p:cNvPr id="5" name="Content Placeholder 4">
            <a:extLst>
              <a:ext uri="{FF2B5EF4-FFF2-40B4-BE49-F238E27FC236}">
                <a16:creationId xmlns:a16="http://schemas.microsoft.com/office/drawing/2014/main" id="{6E0D0ECF-3C2F-EE1E-D238-B151589627E8}"/>
              </a:ext>
            </a:extLst>
          </p:cNvPr>
          <p:cNvSpPr>
            <a:spLocks noGrp="1"/>
          </p:cNvSpPr>
          <p:nvPr>
            <p:ph idx="13"/>
          </p:nvPr>
        </p:nvSpPr>
        <p:spPr>
          <a:xfrm>
            <a:off x="391920" y="1320018"/>
            <a:ext cx="5368121" cy="4904431"/>
          </a:xfrm>
        </p:spPr>
        <p:txBody>
          <a:bodyPr/>
          <a:lstStyle/>
          <a:p>
            <a:pPr marL="0" indent="0">
              <a:lnSpc>
                <a:spcPct val="100000"/>
              </a:lnSpc>
              <a:buNone/>
            </a:pPr>
            <a:r>
              <a:rPr lang="en-US" b="1" dirty="0"/>
              <a:t>Current catalog of self-paced training:</a:t>
            </a:r>
          </a:p>
          <a:p>
            <a:pPr>
              <a:lnSpc>
                <a:spcPct val="100000"/>
              </a:lnSpc>
            </a:pPr>
            <a:r>
              <a:rPr lang="en-US" dirty="0"/>
              <a:t>Create Accessible Emails</a:t>
            </a:r>
          </a:p>
          <a:p>
            <a:pPr>
              <a:lnSpc>
                <a:spcPct val="100000"/>
              </a:lnSpc>
            </a:pPr>
            <a:r>
              <a:rPr lang="en-US" dirty="0"/>
              <a:t>Create Accessible Word Documents</a:t>
            </a:r>
          </a:p>
          <a:p>
            <a:pPr>
              <a:lnSpc>
                <a:spcPct val="100000"/>
              </a:lnSpc>
            </a:pPr>
            <a:r>
              <a:rPr lang="en-US" dirty="0"/>
              <a:t>Develop Accessible Presentations</a:t>
            </a:r>
          </a:p>
          <a:p>
            <a:pPr>
              <a:lnSpc>
                <a:spcPct val="100000"/>
              </a:lnSpc>
            </a:pPr>
            <a:r>
              <a:rPr lang="en-US" dirty="0"/>
              <a:t>Create Accessible Excel Spreadsheets</a:t>
            </a:r>
          </a:p>
          <a:p>
            <a:pPr>
              <a:lnSpc>
                <a:spcPct val="100000"/>
              </a:lnSpc>
            </a:pPr>
            <a:r>
              <a:rPr lang="en-US" dirty="0"/>
              <a:t>Create Accessible Social Media Posts</a:t>
            </a:r>
          </a:p>
          <a:p>
            <a:pPr>
              <a:lnSpc>
                <a:spcPct val="100000"/>
              </a:lnSpc>
            </a:pPr>
            <a:r>
              <a:rPr lang="en-US" dirty="0"/>
              <a:t>Intro to Video Accessibility </a:t>
            </a:r>
          </a:p>
          <a:p>
            <a:pPr>
              <a:lnSpc>
                <a:spcPct val="100000"/>
              </a:lnSpc>
            </a:pPr>
            <a:r>
              <a:rPr lang="en-US" dirty="0"/>
              <a:t>Create Accessible Slack Posts</a:t>
            </a:r>
          </a:p>
        </p:txBody>
      </p:sp>
      <p:sp>
        <p:nvSpPr>
          <p:cNvPr id="3" name="Content Placeholder 2">
            <a:extLst>
              <a:ext uri="{FF2B5EF4-FFF2-40B4-BE49-F238E27FC236}">
                <a16:creationId xmlns:a16="http://schemas.microsoft.com/office/drawing/2014/main" id="{2402EE97-007E-6240-7351-9CEE5C985F3F}"/>
              </a:ext>
            </a:extLst>
          </p:cNvPr>
          <p:cNvSpPr>
            <a:spLocks noGrp="1"/>
          </p:cNvSpPr>
          <p:nvPr>
            <p:ph idx="12"/>
          </p:nvPr>
        </p:nvSpPr>
        <p:spPr>
          <a:xfrm>
            <a:off x="6184897" y="1216854"/>
            <a:ext cx="5368121" cy="4904431"/>
          </a:xfrm>
        </p:spPr>
        <p:txBody>
          <a:bodyPr numCol="1"/>
          <a:lstStyle/>
          <a:p>
            <a:pPr marL="0" indent="0">
              <a:lnSpc>
                <a:spcPct val="100000"/>
              </a:lnSpc>
              <a:buNone/>
            </a:pPr>
            <a:r>
              <a:rPr lang="en-US" b="1" dirty="0"/>
              <a:t>Departments currently completing training:</a:t>
            </a:r>
          </a:p>
          <a:p>
            <a:pPr>
              <a:lnSpc>
                <a:spcPct val="100000"/>
              </a:lnSpc>
            </a:pPr>
            <a:r>
              <a:rPr lang="en-US" dirty="0"/>
              <a:t>Academic Affairs, Student Affairs, and Equity</a:t>
            </a:r>
          </a:p>
          <a:p>
            <a:pPr>
              <a:lnSpc>
                <a:spcPct val="100000"/>
              </a:lnSpc>
            </a:pPr>
            <a:r>
              <a:rPr lang="en-US" dirty="0"/>
              <a:t>Board of Trustees Secretaries</a:t>
            </a:r>
          </a:p>
          <a:p>
            <a:pPr>
              <a:lnSpc>
                <a:spcPct val="100000"/>
              </a:lnSpc>
            </a:pPr>
            <a:r>
              <a:rPr lang="en-US" dirty="0"/>
              <a:t>Communications</a:t>
            </a:r>
          </a:p>
          <a:p>
            <a:pPr>
              <a:lnSpc>
                <a:spcPct val="100000"/>
              </a:lnSpc>
            </a:pPr>
            <a:r>
              <a:rPr lang="en-US" dirty="0"/>
              <a:t>General Counsel (Individually assigned based on availability)</a:t>
            </a:r>
          </a:p>
          <a:p>
            <a:pPr>
              <a:lnSpc>
                <a:spcPct val="100000"/>
              </a:lnSpc>
            </a:pPr>
            <a:r>
              <a:rPr lang="en-US" dirty="0"/>
              <a:t>Internal Audit</a:t>
            </a:r>
          </a:p>
          <a:p>
            <a:pPr>
              <a:lnSpc>
                <a:spcPct val="100000"/>
              </a:lnSpc>
            </a:pPr>
            <a:r>
              <a:rPr lang="en-US" dirty="0"/>
              <a:t>UITS</a:t>
            </a:r>
          </a:p>
        </p:txBody>
      </p:sp>
      <p:sp>
        <p:nvSpPr>
          <p:cNvPr id="4" name="Slide Number Placeholder 3">
            <a:extLst>
              <a:ext uri="{FF2B5EF4-FFF2-40B4-BE49-F238E27FC236}">
                <a16:creationId xmlns:a16="http://schemas.microsoft.com/office/drawing/2014/main" id="{5D06D099-63E0-5FEB-7631-45F8964E64C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25F11-EADC-2944-8437-490DA1E2084F}" type="slidenum">
              <a:rPr kumimoji="0" lang="en-US" sz="1600" b="0" i="0" u="none" strike="noStrike" kern="1200" cap="none" spc="0" normalizeH="0" baseline="0" noProof="0" smtClean="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8692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0C6A-863E-720F-9F7D-C8DDA95668AA}"/>
              </a:ext>
            </a:extLst>
          </p:cNvPr>
          <p:cNvSpPr>
            <a:spLocks noGrp="1"/>
          </p:cNvSpPr>
          <p:nvPr>
            <p:ph type="title"/>
          </p:nvPr>
        </p:nvSpPr>
        <p:spPr>
          <a:xfrm>
            <a:off x="181194" y="96643"/>
            <a:ext cx="10914038" cy="757718"/>
          </a:xfrm>
        </p:spPr>
        <p:txBody>
          <a:bodyPr/>
          <a:lstStyle/>
          <a:p>
            <a:pPr marL="0" indent="0">
              <a:buNone/>
            </a:pPr>
            <a:r>
              <a:rPr lang="en-US" b="1" dirty="0"/>
              <a:t>Content Redesign Effort Examples</a:t>
            </a:r>
          </a:p>
        </p:txBody>
      </p:sp>
      <p:sp>
        <p:nvSpPr>
          <p:cNvPr id="5" name="Content Placeholder 4">
            <a:extLst>
              <a:ext uri="{FF2B5EF4-FFF2-40B4-BE49-F238E27FC236}">
                <a16:creationId xmlns:a16="http://schemas.microsoft.com/office/drawing/2014/main" id="{E6D3D1F4-8B69-260B-2C91-C1DFE7C2C61D}"/>
              </a:ext>
            </a:extLst>
          </p:cNvPr>
          <p:cNvSpPr>
            <a:spLocks noGrp="1"/>
          </p:cNvSpPr>
          <p:nvPr>
            <p:ph idx="1"/>
          </p:nvPr>
        </p:nvSpPr>
        <p:spPr>
          <a:xfrm>
            <a:off x="181194" y="1035222"/>
            <a:ext cx="11692943" cy="5180607"/>
          </a:xfrm>
        </p:spPr>
        <p:txBody>
          <a:bodyPr/>
          <a:lstStyle/>
          <a:p>
            <a:pPr>
              <a:lnSpc>
                <a:spcPct val="100000"/>
              </a:lnSpc>
            </a:pPr>
            <a:r>
              <a:rPr lang="en-US" dirty="0"/>
              <a:t>Board of Trustees created an accessible meeting agenda template and is converting all Board of Trustees Policies PDFs into accessible HTML content.</a:t>
            </a:r>
          </a:p>
          <a:p>
            <a:pPr>
              <a:lnSpc>
                <a:spcPct val="100000"/>
              </a:lnSpc>
            </a:pPr>
            <a:r>
              <a:rPr lang="en-US" dirty="0"/>
              <a:t>Internal Audit developed Fraud Awareness PowerPoint training content with accessibility best practices in mind. </a:t>
            </a:r>
          </a:p>
          <a:p>
            <a:pPr>
              <a:lnSpc>
                <a:spcPct val="100000"/>
              </a:lnSpc>
            </a:pPr>
            <a:r>
              <a:rPr lang="en-US" dirty="0"/>
              <a:t>UPST fixed accessibility issues with Bank Card training. </a:t>
            </a:r>
          </a:p>
          <a:p>
            <a:pPr>
              <a:lnSpc>
                <a:spcPct val="100000"/>
              </a:lnSpc>
            </a:pPr>
            <a:r>
              <a:rPr lang="en-US" dirty="0"/>
              <a:t>Travel and Expenses is converting all PDF job aids to knowledge articles. </a:t>
            </a:r>
          </a:p>
          <a:p>
            <a:pPr>
              <a:lnSpc>
                <a:spcPct val="100000"/>
              </a:lnSpc>
            </a:pPr>
            <a:r>
              <a:rPr lang="en-US" dirty="0"/>
              <a:t>Worked with Employee Services to convert the Pay Calendar PDF into an accessible and mobile responsive html solution. </a:t>
            </a:r>
          </a:p>
          <a:p>
            <a:pPr>
              <a:lnSpc>
                <a:spcPct val="100000"/>
              </a:lnSpc>
            </a:pPr>
            <a:r>
              <a:rPr lang="en-US" dirty="0"/>
              <a:t>Working with Academic Affairs, Student Affairs, and Equity to redesign the Student Profile Report (added chart descriptions and headings, and fixed inaccessible tables). </a:t>
            </a:r>
          </a:p>
        </p:txBody>
      </p:sp>
      <p:sp>
        <p:nvSpPr>
          <p:cNvPr id="4" name="Slide Number Placeholder 3">
            <a:extLst>
              <a:ext uri="{FF2B5EF4-FFF2-40B4-BE49-F238E27FC236}">
                <a16:creationId xmlns:a16="http://schemas.microsoft.com/office/drawing/2014/main" id="{D3FEB1A8-E0C5-A429-0CB7-7EBE940EBFF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25F11-EADC-2944-8437-490DA1E2084F}" type="slidenum">
              <a:rPr kumimoji="0" lang="en-US" sz="1600" b="0" i="0" u="none" strike="noStrike" kern="1200" cap="none" spc="0" normalizeH="0" baseline="0" noProof="0" smtClean="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201691"/>
      </p:ext>
    </p:extLst>
  </p:cSld>
  <p:clrMapOvr>
    <a:masterClrMapping/>
  </p:clrMapOvr>
</p:sld>
</file>

<file path=ppt/theme/theme1.xml><?xml version="1.0" encoding="utf-8"?>
<a:theme xmlns:a="http://schemas.openxmlformats.org/drawingml/2006/main" name="UMass Brand">
  <a:themeElements>
    <a:clrScheme name="Custom 3">
      <a:dk1>
        <a:srgbClr val="000000"/>
      </a:dk1>
      <a:lt1>
        <a:srgbClr val="FFFFFF"/>
      </a:lt1>
      <a:dk2>
        <a:srgbClr val="666666"/>
      </a:dk2>
      <a:lt2>
        <a:srgbClr val="EEF4F8"/>
      </a:lt2>
      <a:accent1>
        <a:srgbClr val="005EB8"/>
      </a:accent1>
      <a:accent2>
        <a:srgbClr val="9D2235"/>
      </a:accent2>
      <a:accent3>
        <a:srgbClr val="148071"/>
      </a:accent3>
      <a:accent4>
        <a:srgbClr val="DF2049"/>
      </a:accent4>
      <a:accent5>
        <a:srgbClr val="3AB3FF"/>
      </a:accent5>
      <a:accent6>
        <a:srgbClr val="666666"/>
      </a:accent6>
      <a:hlink>
        <a:srgbClr val="005C9B"/>
      </a:hlink>
      <a:folHlink>
        <a:srgbClr val="A61E36"/>
      </a:folHlink>
    </a:clrScheme>
    <a:fontScheme name="UMass Brand">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dirty="0" smtClean="0">
            <a:solidFill>
              <a:schemeClr val="accent1"/>
            </a:solidFill>
          </a:defRPr>
        </a:defPPr>
      </a:lstStyle>
    </a:txDef>
  </a:objectDefaults>
  <a:extraClrSchemeLst/>
  <a:extLst>
    <a:ext uri="{05A4C25C-085E-4340-85A3-A5531E510DB2}">
      <thm15:themeFamily xmlns:thm15="http://schemas.microsoft.com/office/thememl/2012/main" name="Presentation2" id="{5FF2CEBD-9224-4431-89E6-8DAB30D2BC2C}" vid="{AD065818-6DC1-4303-A64A-A0927B91C3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TotalTime>
  <Words>1870</Words>
  <Application>Microsoft Macintosh PowerPoint</Application>
  <PresentationFormat>Widescreen</PresentationFormat>
  <Paragraphs>169</Paragraphs>
  <Slides>22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.AppleSystemUIFont</vt:lpstr>
      <vt:lpstr>20 db</vt:lpstr>
      <vt:lpstr>Aptos</vt:lpstr>
      <vt:lpstr>Arial</vt:lpstr>
      <vt:lpstr>Century Gothic</vt:lpstr>
      <vt:lpstr>Courier New</vt:lpstr>
      <vt:lpstr>Montserrat</vt:lpstr>
      <vt:lpstr>Open Sans</vt:lpstr>
      <vt:lpstr>Wingdings</vt:lpstr>
      <vt:lpstr>UMass Brand</vt:lpstr>
      <vt:lpstr>Promoting Innovation, Accessibility, and Security (UITS) </vt:lpstr>
      <vt:lpstr>AI Hub Update</vt:lpstr>
      <vt:lpstr>UMPO AI Hub Mission and Principles</vt:lpstr>
      <vt:lpstr>UMPO AI Hub – Team Structure</vt:lpstr>
      <vt:lpstr>UMPO AI Hub - At a Glance</vt:lpstr>
      <vt:lpstr>Thank you</vt:lpstr>
      <vt:lpstr>Digital Accessibility Compliance Project Update</vt:lpstr>
      <vt:lpstr>All digital accessibility document training converted to self-paced training in LinkedIn Learning</vt:lpstr>
      <vt:lpstr>Content Redesign Effort Examples</vt:lpstr>
      <vt:lpstr>Third-Party Product Testing</vt:lpstr>
      <vt:lpstr>Video Accessibility</vt:lpstr>
      <vt:lpstr>Audio-Described Video Example</vt:lpstr>
      <vt:lpstr>Additional digital accessibility project updates</vt:lpstr>
      <vt:lpstr>Important Advice: Progress Over Perfection</vt:lpstr>
      <vt:lpstr>March Phishing Campaign Summary</vt:lpstr>
      <vt:lpstr>By the Numbers</vt:lpstr>
      <vt:lpstr>Reminders</vt:lpstr>
      <vt:lpstr>Example 1 of 3</vt:lpstr>
      <vt:lpstr>Example 2 of 3</vt:lpstr>
      <vt:lpstr>Example 3 of 3</vt:lpstr>
      <vt:lpstr>What’s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Kittler, Jacquie</dc:creator>
  <cp:lastModifiedBy>England, Kristina</cp:lastModifiedBy>
  <cp:revision>6</cp:revision>
  <dcterms:created xsi:type="dcterms:W3CDTF">2025-05-13T16:02:04Z</dcterms:created>
  <dcterms:modified xsi:type="dcterms:W3CDTF">2025-05-16T16:19:23Z</dcterms:modified>
</cp:coreProperties>
</file>