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4"/>
  </p:sldMasterIdLst>
  <p:notesMasterIdLst>
    <p:notesMasterId r:id="rId19"/>
  </p:notesMasterIdLst>
  <p:handoutMasterIdLst>
    <p:handoutMasterId r:id="rId20"/>
  </p:handoutMasterIdLst>
  <p:sldIdLst>
    <p:sldId id="256" r:id="rId5"/>
    <p:sldId id="262" r:id="rId6"/>
    <p:sldId id="263" r:id="rId7"/>
    <p:sldId id="269" r:id="rId8"/>
    <p:sldId id="270" r:id="rId9"/>
    <p:sldId id="265" r:id="rId10"/>
    <p:sldId id="267" r:id="rId11"/>
    <p:sldId id="271" r:id="rId12"/>
    <p:sldId id="272" r:id="rId13"/>
    <p:sldId id="268" r:id="rId14"/>
    <p:sldId id="274" r:id="rId15"/>
    <p:sldId id="273" r:id="rId16"/>
    <p:sldId id="275" r:id="rId17"/>
    <p:sldId id="259" r:id="rId18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orient="horz" pos="168" userDrawn="1">
          <p15:clr>
            <a:srgbClr val="A4A3A4"/>
          </p15:clr>
        </p15:guide>
        <p15:guide id="6" pos="528" userDrawn="1">
          <p15:clr>
            <a:srgbClr val="A4A3A4"/>
          </p15:clr>
        </p15:guide>
        <p15:guide id="7" pos="7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Getker" initials="KG" lastIdx="1" clrIdx="0"/>
  <p:cmAuthor id="2" name="Kim Getker" initials="KG [2]" lastIdx="1" clrIdx="1"/>
  <p:cmAuthor id="3" name="Kim Getker" initials="KG [3]" lastIdx="1" clrIdx="2"/>
  <p:cmAuthor id="4" name="Kim Getker" initials="KG [4]" lastIdx="1" clrIdx="3"/>
  <p:cmAuthor id="5" name="Kim Getker" initials="KG [5]" lastIdx="1" clrIdx="4"/>
  <p:cmAuthor id="6" name="Kim Getker" initials="KG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316"/>
    <a:srgbClr val="FFFFFF"/>
    <a:srgbClr val="666666"/>
    <a:srgbClr val="4351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00" autoAdjust="0"/>
    <p:restoredTop sz="86418"/>
  </p:normalViewPr>
  <p:slideViewPr>
    <p:cSldViewPr snapToGrid="0" snapToObjects="1" showGuides="1">
      <p:cViewPr varScale="1">
        <p:scale>
          <a:sx n="125" d="100"/>
          <a:sy n="125" d="100"/>
        </p:scale>
        <p:origin x="560" y="176"/>
      </p:cViewPr>
      <p:guideLst>
        <p:guide orient="horz" pos="2160"/>
        <p:guide orient="horz" pos="168"/>
        <p:guide pos="528"/>
        <p:guide pos="7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390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8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r">
              <a:defRPr sz="1200"/>
            </a:lvl1pPr>
          </a:lstStyle>
          <a:p>
            <a:fld id="{DBB6832E-8820-FD47-A2FA-4CB0641517D4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1727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r">
              <a:defRPr sz="1200"/>
            </a:lvl1pPr>
          </a:lstStyle>
          <a:p>
            <a:fld id="{3503BA01-7BCE-3348-B7D1-E8CB1F6C0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70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l">
              <a:defRPr sz="1200" b="0" i="0">
                <a:latin typeface="20 db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8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r">
              <a:defRPr sz="1200" b="0" i="0">
                <a:latin typeface="20 db" charset="0"/>
              </a:defRPr>
            </a:lvl1pPr>
          </a:lstStyle>
          <a:p>
            <a:fld id="{CC217BA0-315D-174F-B890-48F013C6A778}" type="datetimeFigureOut">
              <a:rPr lang="en-US" smtClean="0"/>
              <a:pPr/>
              <a:t>8/12/26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1200150"/>
            <a:ext cx="5762625" cy="3241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1" tIns="48326" rIns="96651" bIns="4832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8"/>
            <a:ext cx="5852160" cy="3780472"/>
          </a:xfrm>
          <a:prstGeom prst="rect">
            <a:avLst/>
          </a:prstGeom>
        </p:spPr>
        <p:txBody>
          <a:bodyPr vert="horz" lIns="96651" tIns="48326" rIns="96651" bIns="48326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l">
              <a:defRPr sz="1200" b="0" i="0">
                <a:latin typeface="20 db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7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r">
              <a:defRPr sz="1200" b="0" i="0">
                <a:latin typeface="20 db" charset="0"/>
              </a:defRPr>
            </a:lvl1pPr>
          </a:lstStyle>
          <a:p>
            <a:fld id="{D23D616E-FAFF-0246-8008-410B45D7CB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079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20 db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20 db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20 db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20 db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20 db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3D616E-FAFF-0246-8008-410B45D7CB1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527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3D616E-FAFF-0246-8008-410B45D7CB1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9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" t="20679" r="1628" b="27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626511" y="2547131"/>
            <a:ext cx="10917716" cy="794064"/>
          </a:xfrm>
          <a:noFill/>
          <a:effectLst/>
        </p:spPr>
        <p:txBody>
          <a:bodyPr vert="horz" wrap="square" lIns="182880" tIns="91440" rIns="457200" bIns="91440" rtlCol="0" anchor="b">
            <a:spAutoFit/>
          </a:bodyPr>
          <a:lstStyle>
            <a:lvl1pPr>
              <a:defRPr lang="en-US" sz="44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11113" lvl="0" indent="-11113">
              <a:spcAft>
                <a:spcPts val="1200"/>
              </a:spcAft>
              <a:buClr>
                <a:schemeClr val="accent1"/>
              </a:buClr>
              <a:buFont typeface="Wingdings" charset="2"/>
              <a:tabLst/>
            </a:pPr>
            <a:r>
              <a:rPr lang="en-US" dirty="0"/>
              <a:t>Title Slide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6512" y="3375339"/>
            <a:ext cx="10917716" cy="1110497"/>
          </a:xfrm>
          <a:noFill/>
          <a:effectLst/>
        </p:spPr>
        <p:txBody>
          <a:bodyPr vert="horz" wrap="square" lIns="182880" tIns="91440" rIns="457200" bIns="91440" rtlCol="0" anchor="ctr">
            <a:sp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000" b="0" i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1113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Arial" charset="0"/>
              <a:buNone/>
              <a:tabLst/>
              <a:defRPr lang="en-US" sz="1600" b="0" i="0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113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Arial" charset="0"/>
              <a:buNone/>
              <a:tabLst/>
              <a:defRPr lang="en-US" sz="1400" b="0" i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113" indent="0">
              <a:lnSpc>
                <a:spcPct val="110000"/>
              </a:lnSpc>
              <a:spcBef>
                <a:spcPts val="0"/>
              </a:spcBef>
              <a:buFont typeface="Arial" charset="0"/>
              <a:buNone/>
              <a:tabLst/>
              <a:defRPr lang="en-US" sz="1400" i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/>
            </a:lvl5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71BC2C-296E-0B82-6B6C-B74A845CBE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8978" y="5789393"/>
            <a:ext cx="5073333" cy="57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02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" t="20679" r="1628" b="27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638979" y="2547131"/>
            <a:ext cx="10917716" cy="794064"/>
          </a:xfrm>
          <a:noFill/>
          <a:effectLst/>
        </p:spPr>
        <p:txBody>
          <a:bodyPr vert="horz" wrap="square" lIns="182880" tIns="91440" rIns="457200" bIns="91440" rtlCol="0" anchor="b">
            <a:spAutoFit/>
          </a:bodyPr>
          <a:lstStyle>
            <a:lvl1pPr>
              <a:defRPr lang="en-US" sz="4400" baseline="0">
                <a:solidFill>
                  <a:schemeClr val="bg1"/>
                </a:solidFill>
              </a:defRPr>
            </a:lvl1pPr>
          </a:lstStyle>
          <a:p>
            <a:pPr marL="11113" lvl="0" indent="-11113">
              <a:spcAft>
                <a:spcPts val="1200"/>
              </a:spcAft>
              <a:buClr>
                <a:schemeClr val="accent1"/>
              </a:buClr>
              <a:buFont typeface="Wingdings" charset="2"/>
              <a:tabLst/>
            </a:pPr>
            <a:r>
              <a:rPr lang="en-US" dirty="0"/>
              <a:t>Title Slide with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38978" y="3375338"/>
            <a:ext cx="10917716" cy="1110497"/>
          </a:xfrm>
          <a:noFill/>
          <a:effectLst/>
        </p:spPr>
        <p:txBody>
          <a:bodyPr vert="horz" wrap="square" lIns="182880" tIns="91440" rIns="457200" bIns="91440" rtlCol="0" anchor="ctr">
            <a:sp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000" b="0" i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1113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Arial" charset="0"/>
              <a:buNone/>
              <a:tabLst/>
              <a:defRPr lang="en-US" sz="1600" b="0" i="0" kern="12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113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Arial" charset="0"/>
              <a:buNone/>
              <a:tabLst/>
              <a:defRPr lang="en-US" sz="1400" b="0" i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113" indent="0">
              <a:lnSpc>
                <a:spcPct val="110000"/>
              </a:lnSpc>
              <a:spcBef>
                <a:spcPts val="0"/>
              </a:spcBef>
              <a:buFont typeface="Arial" charset="0"/>
              <a:buNone/>
              <a:tabLst/>
              <a:defRPr lang="en-US" sz="1400" i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lang="en-US"/>
            </a:lvl5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07DE35-DC1F-FDE9-9E34-5A0A62B45F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8978" y="5789393"/>
            <a:ext cx="5073333" cy="57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44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" t="20678" r="1628" b="33283"/>
          <a:stretch/>
        </p:blipFill>
        <p:spPr>
          <a:xfrm>
            <a:off x="0" y="0"/>
            <a:ext cx="12191999" cy="61341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8979" y="577535"/>
            <a:ext cx="10901342" cy="2852737"/>
          </a:xfrm>
        </p:spPr>
        <p:txBody>
          <a:bodyPr anchor="b"/>
          <a:lstStyle>
            <a:lvl1pPr>
              <a:defRPr sz="4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38979" y="3457260"/>
            <a:ext cx="10901342" cy="114077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4" name="Picture 3" descr="University of Massachusetts logo">
            <a:extLst>
              <a:ext uri="{FF2B5EF4-FFF2-40B4-BE49-F238E27FC236}">
                <a16:creationId xmlns:a16="http://schemas.microsoft.com/office/drawing/2014/main" id="{7B0A6B9D-1209-4462-8851-2316A116A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79" y="6307283"/>
            <a:ext cx="4060371" cy="436490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7447" y="6396690"/>
            <a:ext cx="915571" cy="2576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5625F11-EADC-2944-8437-490DA1E20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47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+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60961"/>
            <a:ext cx="12192000" cy="5273139"/>
          </a:xfrm>
          <a:prstGeom prst="rect">
            <a:avLst/>
          </a:prstGeom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638980" y="914400"/>
            <a:ext cx="10914038" cy="4971245"/>
          </a:xfrm>
          <a:noFill/>
        </p:spPr>
        <p:txBody>
          <a:bodyPr lIns="182880" rIns="457200" anchor="t"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§"/>
              <a:tabLst/>
              <a:defRPr sz="2000" b="1" baseline="0">
                <a:solidFill>
                  <a:schemeClr val="bg1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Arial" charset="0"/>
              <a:buChar char="•"/>
              <a:tabLst/>
              <a:defRPr sz="1800" b="1" baseline="0">
                <a:solidFill>
                  <a:schemeClr val="bg1"/>
                </a:solidFill>
              </a:defRPr>
            </a:lvl2pPr>
            <a:lvl3pPr marL="1143000" marR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.AppleSystemUIFont" charset="-120"/>
              <a:buChar char="-"/>
              <a:tabLst/>
              <a:defRPr sz="1800" b="1" baseline="0">
                <a:solidFill>
                  <a:schemeClr val="bg1"/>
                </a:solidFill>
              </a:defRPr>
            </a:lvl3pPr>
            <a:lvl4pPr marL="1600200" marR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Courier New" charset="0"/>
              <a:buChar char="o"/>
              <a:tabLst/>
              <a:defRPr sz="1600" b="1" baseline="0">
                <a:solidFill>
                  <a:schemeClr val="bg1"/>
                </a:solidFill>
              </a:defRPr>
            </a:lvl4pPr>
            <a:lvl5pPr marL="2057400" marR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Tx/>
              <a:buFont typeface=".AppleSystemUIFont" charset="-120"/>
              <a:buChar char="-"/>
              <a:tabLst/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Primary agenda bullet style</a:t>
            </a:r>
          </a:p>
          <a:p>
            <a:pPr lvl="1"/>
            <a:r>
              <a:rPr lang="en-US" dirty="0"/>
              <a:t>Secondary agenda bullet style</a:t>
            </a:r>
          </a:p>
          <a:p>
            <a:pPr lvl="2"/>
            <a:r>
              <a:rPr lang="en-US" dirty="0"/>
              <a:t>Third bullet style</a:t>
            </a:r>
          </a:p>
          <a:p>
            <a:pPr lvl="3"/>
            <a:r>
              <a:rPr lang="en-US" dirty="0"/>
              <a:t>Fourth bullet style</a:t>
            </a:r>
          </a:p>
          <a:p>
            <a:pPr lvl="4"/>
            <a:r>
              <a:rPr lang="en-US" dirty="0"/>
              <a:t>Fifth bullet style</a:t>
            </a:r>
          </a:p>
          <a:p>
            <a:pPr lvl="0"/>
            <a:r>
              <a:rPr lang="en-US" dirty="0"/>
              <a:t>Primary agenda bullet style</a:t>
            </a:r>
          </a:p>
          <a:p>
            <a:pPr lvl="1"/>
            <a:r>
              <a:rPr lang="en-US" dirty="0"/>
              <a:t>Secondary agenda bullet style</a:t>
            </a:r>
          </a:p>
          <a:p>
            <a:pPr lvl="2"/>
            <a:r>
              <a:rPr lang="en-US" dirty="0"/>
              <a:t>Third bullet style</a:t>
            </a:r>
          </a:p>
        </p:txBody>
      </p:sp>
      <p:pic>
        <p:nvPicPr>
          <p:cNvPr id="3" name="Picture 2" descr="University of Massachusetts logo">
            <a:extLst>
              <a:ext uri="{FF2B5EF4-FFF2-40B4-BE49-F238E27FC236}">
                <a16:creationId xmlns:a16="http://schemas.microsoft.com/office/drawing/2014/main" id="{1025AF6F-ADE1-425B-AE1C-12925E650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79" y="6307283"/>
            <a:ext cx="4060371" cy="436490"/>
          </a:xfrm>
          <a:prstGeom prst="rect">
            <a:avLst/>
          </a:prstGeom>
        </p:spPr>
      </p:pic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7447" y="6396690"/>
            <a:ext cx="915571" cy="2576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>
                <a:solidFill>
                  <a:schemeClr val="tx2"/>
                </a:solidFill>
                <a:latin typeface="+mn-lt"/>
                <a:ea typeface="Century Gothic" charset="0"/>
                <a:cs typeface="Century Gothic" charset="0"/>
              </a:defRPr>
            </a:lvl1pPr>
          </a:lstStyle>
          <a:p>
            <a:fld id="{65625F11-EADC-2944-8437-490DA1E20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047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D8A06B-AB5B-43B1-BF30-6B6EA6F7E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79" y="860963"/>
            <a:ext cx="10914039" cy="51806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5625F11-EADC-2944-8437-490DA1E20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07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7423698-104E-45F5-84FF-4D4C1A23C98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8979" y="860963"/>
            <a:ext cx="5368121" cy="51806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806CC2-1CE0-4268-821E-A9EA31404344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84897" y="860964"/>
            <a:ext cx="5368121" cy="5180606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charset="2"/>
              <a:buChar char="§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buClr>
                <a:schemeClr val="accent1"/>
              </a:buClr>
              <a:buFont typeface="Arial" charset="0"/>
              <a:buChar char="•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buClr>
                <a:schemeClr val="accent1"/>
              </a:buClr>
              <a:buFont typeface=".AppleSystemUIFont" charset="-120"/>
              <a:buChar char="-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buClr>
                <a:schemeClr val="accent1"/>
              </a:buClr>
              <a:buFont typeface="Courier New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buClr>
                <a:schemeClr val="accent1"/>
              </a:buClr>
              <a:buFont typeface=".AppleSystemUIFont" charset="-120"/>
              <a:buChar char="-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5625F11-EADC-2944-8437-490DA1E20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091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econd 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38979" y="860963"/>
            <a:ext cx="10914039" cy="451295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980" y="1356791"/>
            <a:ext cx="10914038" cy="4695666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5625F11-EADC-2944-8437-490DA1E208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7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Secondary Title,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58986C-F212-460B-A41B-CB9601626A0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8979" y="860963"/>
            <a:ext cx="5457021" cy="451295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0504683-19D3-4042-9A55-CE8B5063FE92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8980" y="1356791"/>
            <a:ext cx="5457020" cy="4695666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1040B0D-6703-484F-97E7-6EAD3D03B9E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04855" y="860963"/>
            <a:ext cx="5348163" cy="451295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F5413BC-054D-45D0-8352-6EA6A75EE80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04859" y="1356791"/>
            <a:ext cx="5348163" cy="4695666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5625F11-EADC-2944-8437-490DA1E208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63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656" y="58712"/>
            <a:ext cx="10914038" cy="7577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8979" y="860963"/>
            <a:ext cx="10914039" cy="51806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38979" y="6119352"/>
            <a:ext cx="1091771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University of Massachusetts logo">
            <a:extLst>
              <a:ext uri="{FF2B5EF4-FFF2-40B4-BE49-F238E27FC236}">
                <a16:creationId xmlns:a16="http://schemas.microsoft.com/office/drawing/2014/main" id="{48B737E3-50D4-4977-A86B-47E3ACB92632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38979" y="6307283"/>
            <a:ext cx="4060371" cy="43649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7447" y="6396690"/>
            <a:ext cx="915571" cy="2576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65625F11-EADC-2944-8437-490DA1E208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63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7" r:id="rId4"/>
    <p:sldLayoutId id="2147483721" r:id="rId5"/>
    <p:sldLayoutId id="2147483722" r:id="rId6"/>
    <p:sldLayoutId id="2147483723" r:id="rId7"/>
    <p:sldLayoutId id="2147483724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accent1"/>
        </a:buClr>
        <a:buFont typeface="Wingdings" charset="2"/>
        <a:buChar char="§"/>
        <a:defRPr sz="20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accent1"/>
        </a:buClr>
        <a:buFont typeface="Arial" charset="0"/>
        <a:buChar char="•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accent1"/>
        </a:buClr>
        <a:buFont typeface=".AppleSystemUIFont" charset="-120"/>
        <a:buChar char="-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accent1"/>
        </a:buClr>
        <a:buFont typeface="Courier New" charset="0"/>
        <a:buChar char="o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accent1"/>
        </a:buClr>
        <a:buFont typeface=".AppleSystemUIFont" charset="-120"/>
        <a:buChar char="-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" orient="horz" pos="2160" userDrawn="1">
          <p15:clr>
            <a:srgbClr val="F26B43"/>
          </p15:clr>
        </p15:guide>
        <p15:guide id="11" pos="3840" userDrawn="1">
          <p15:clr>
            <a:srgbClr val="F26B43"/>
          </p15:clr>
        </p15:guide>
        <p15:guide id="12" orient="horz" pos="624" userDrawn="1">
          <p15:clr>
            <a:srgbClr val="F26B43"/>
          </p15:clr>
        </p15:guide>
        <p15:guide id="13" orient="horz" pos="792" userDrawn="1">
          <p15:clr>
            <a:srgbClr val="F26B43"/>
          </p15:clr>
        </p15:guide>
        <p15:guide id="14" pos="408" userDrawn="1">
          <p15:clr>
            <a:srgbClr val="F26B43"/>
          </p15:clr>
        </p15:guide>
        <p15:guide id="15" pos="7272" userDrawn="1">
          <p15:clr>
            <a:srgbClr val="F26B43"/>
          </p15:clr>
        </p15:guide>
        <p15:guide id="16" orient="horz" pos="3624" userDrawn="1">
          <p15:clr>
            <a:srgbClr val="F26B43"/>
          </p15:clr>
        </p15:guide>
        <p15:guide id="17" orient="horz" pos="4176" userDrawn="1">
          <p15:clr>
            <a:srgbClr val="F26B43"/>
          </p15:clr>
        </p15:guide>
        <p15:guide id="18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learning-login/share?account=2352186&amp;forceAccount=false&amp;redirect=https%3A%2F%2Fwww.linkedin.com%2Flearning%2Fcreating-accessible-pdfs-14445392%3Ftrk%3Dshare_ent_url%26shareId%3DLHcqCTZNSO6WXAvih1C%252FyA%253D%253D" TargetMode="External"/><Relationship Id="rId3" Type="http://schemas.openxmlformats.org/officeDocument/2006/relationships/hyperlink" Target="https://www.ada.gov/resources/2024-03-08-web-rule/" TargetMode="External"/><Relationship Id="rId7" Type="http://schemas.openxmlformats.org/officeDocument/2006/relationships/hyperlink" Target="https://pac.pdf-accessibility.org/en/resources/quickstart-guid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elpx.adobe.com/acrobat/using/create-verify-pdf-accessibility.html" TargetMode="External"/><Relationship Id="rId5" Type="http://schemas.openxmlformats.org/officeDocument/2006/relationships/hyperlink" Target="https://www.w3.org/WAI/WCAG21/Techniques/#pdf" TargetMode="External"/><Relationship Id="rId4" Type="http://schemas.openxmlformats.org/officeDocument/2006/relationships/hyperlink" Target="https://www.w3.org/TR/WCAG21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A0EDC-819E-636E-C053-29177C648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PDF to HTML Conversion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82FAE-3EF0-1E70-97A3-E6C0FCFFE3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6512" y="3515441"/>
            <a:ext cx="10917716" cy="830292"/>
          </a:xfrm>
        </p:spPr>
        <p:txBody>
          <a:bodyPr/>
          <a:lstStyle/>
          <a:p>
            <a:r>
              <a:rPr lang="en-US" dirty="0"/>
              <a:t>by Tracy Axelson, UMass Office of the President</a:t>
            </a:r>
            <a:br>
              <a:rPr lang="en-US" dirty="0"/>
            </a:br>
            <a:r>
              <a:rPr lang="en-US" dirty="0"/>
              <a:t>Digital Experience Team, University Information Technology Services</a:t>
            </a:r>
          </a:p>
        </p:txBody>
      </p:sp>
    </p:spTree>
    <p:extLst>
      <p:ext uri="{BB962C8B-B14F-4D97-AF65-F5344CB8AC3E}">
        <p14:creationId xmlns:p14="http://schemas.microsoft.com/office/powerpoint/2010/main" val="2961421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2B6B9-C036-0FEA-EEC4-C81CDD986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81" y="498006"/>
            <a:ext cx="10914038" cy="757718"/>
          </a:xfrm>
        </p:spPr>
        <p:txBody>
          <a:bodyPr/>
          <a:lstStyle/>
          <a:p>
            <a:r>
              <a:rPr lang="en-US" dirty="0"/>
              <a:t>Even if you do everything right, a PDF is only MOSTLY accessible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8E3E3-E04C-9701-85F0-D78957CFF52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8980" y="1449591"/>
            <a:ext cx="5368121" cy="4313938"/>
          </a:xfrm>
        </p:spPr>
        <p:txBody>
          <a:bodyPr/>
          <a:lstStyle/>
          <a:p>
            <a:r>
              <a:rPr lang="en-US" dirty="0"/>
              <a:t>PDFs can not be fully accessible because:</a:t>
            </a:r>
          </a:p>
          <a:p>
            <a:pPr lvl="1"/>
            <a:r>
              <a:rPr lang="en-US" dirty="0"/>
              <a:t>Not mobile-responsive</a:t>
            </a:r>
          </a:p>
          <a:p>
            <a:pPr lvl="1"/>
            <a:r>
              <a:rPr lang="en-US" dirty="0"/>
              <a:t>Cannot reflow text beyond 150%</a:t>
            </a:r>
          </a:p>
          <a:p>
            <a:pPr lvl="1"/>
            <a:r>
              <a:rPr lang="en-US" dirty="0"/>
              <a:t>Do not support high contrast mode</a:t>
            </a:r>
          </a:p>
          <a:p>
            <a:pPr lvl="1"/>
            <a:r>
              <a:rPr lang="en-US" dirty="0"/>
              <a:t>Do not allow the changing of fonts by the user</a:t>
            </a:r>
          </a:p>
          <a:p>
            <a:pPr lvl="1"/>
            <a:r>
              <a:rPr lang="en-US" dirty="0"/>
              <a:t>Do not allow the changing of font size by the user</a:t>
            </a:r>
          </a:p>
        </p:txBody>
      </p:sp>
      <p:pic>
        <p:nvPicPr>
          <p:cNvPr id="7" name="Content Placeholder 6" descr="a scene from The Princess Bride where the witch doctor is trying to revive Wesley, the words He’s only mostly dead written in text over top">
            <a:extLst>
              <a:ext uri="{FF2B5EF4-FFF2-40B4-BE49-F238E27FC236}">
                <a16:creationId xmlns:a16="http://schemas.microsoft.com/office/drawing/2014/main" id="{AA2B7CAD-35B4-229D-F688-9E220C864173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6184900" y="2005689"/>
            <a:ext cx="5367338" cy="289107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17630E-12B9-EB82-6E28-55B4689918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98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CD66A-AB76-7D22-9146-665E27743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know if my PDF is accessible?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AE45E-B7E5-0FC9-59D0-D4FF425BBD25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Adobe Accessibility Checker + manual testing with keyboard and screen reader.</a:t>
            </a:r>
          </a:p>
          <a:p>
            <a:r>
              <a:rPr lang="en-US" dirty="0"/>
              <a:t>Free PDF Accessibility Checker (PAC) for Windows</a:t>
            </a:r>
          </a:p>
          <a:p>
            <a:pPr lvl="1"/>
            <a:r>
              <a:rPr lang="en-US" dirty="0"/>
              <a:t>Recommended by the disability community</a:t>
            </a:r>
          </a:p>
          <a:p>
            <a:pPr lvl="1"/>
            <a:r>
              <a:rPr lang="en-US" dirty="0"/>
              <a:t>More reliable than the Adobe Accessibility Checker</a:t>
            </a:r>
          </a:p>
          <a:p>
            <a:pPr lvl="1"/>
            <a:r>
              <a:rPr lang="en-US" dirty="0"/>
              <a:t>Provides guidance on how to perform manual checks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FED00A-3EA7-83FA-7E60-2B7C16D194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Content Placeholder 8" descr="a screenshot of the PAC test report after running the checker on a PDF document">
            <a:extLst>
              <a:ext uri="{FF2B5EF4-FFF2-40B4-BE49-F238E27FC236}">
                <a16:creationId xmlns:a16="http://schemas.microsoft.com/office/drawing/2014/main" id="{8E37C56A-B805-E761-59BF-0A635FCF1B0E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6184902" y="816430"/>
            <a:ext cx="5196411" cy="494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5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EB315-25E7-116B-3E51-881EFBFF7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my PDF is not accessible?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949D5-3AD1-C747-8648-B9DCBF959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the document in Word, Excel or PowerPoint instead of PDF</a:t>
            </a:r>
          </a:p>
          <a:p>
            <a:pPr lvl="1"/>
            <a:r>
              <a:rPr lang="en-US" dirty="0"/>
              <a:t>Create the document accessibly using best practice and run the application’s accessibility checker.</a:t>
            </a:r>
          </a:p>
          <a:p>
            <a:r>
              <a:rPr lang="en-US" dirty="0"/>
              <a:t>Recreate your document as HTML:</a:t>
            </a:r>
          </a:p>
          <a:p>
            <a:pPr lvl="1"/>
            <a:r>
              <a:rPr lang="en-US" dirty="0"/>
              <a:t>Fully accessible</a:t>
            </a:r>
          </a:p>
          <a:p>
            <a:pPr lvl="1"/>
            <a:r>
              <a:rPr lang="en-US" dirty="0"/>
              <a:t>Permanent link structure/Redirects</a:t>
            </a:r>
          </a:p>
          <a:p>
            <a:pPr lvl="1"/>
            <a:r>
              <a:rPr lang="en-US" dirty="0"/>
              <a:t>Navigational structure </a:t>
            </a:r>
          </a:p>
          <a:p>
            <a:pPr lvl="1"/>
            <a:r>
              <a:rPr lang="en-US" dirty="0"/>
              <a:t>Easy to maintain/edit content</a:t>
            </a:r>
          </a:p>
          <a:p>
            <a:pPr lvl="1"/>
            <a:r>
              <a:rPr lang="en-US" dirty="0"/>
              <a:t>Security for editing</a:t>
            </a:r>
          </a:p>
          <a:p>
            <a:pPr lvl="1"/>
            <a:r>
              <a:rPr lang="en-US" dirty="0"/>
              <a:t>Security for viewing</a:t>
            </a:r>
          </a:p>
          <a:p>
            <a:pPr lvl="1"/>
            <a:r>
              <a:rPr lang="en-US" dirty="0"/>
              <a:t>Printable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02880-5C30-6A21-6070-231DD2417C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40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6F3F0-29E2-89F5-DFD9-0C8AA44B2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Samples &amp; Demo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D98E5-A856-1D69-2D58-DAA0FFF8A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73F8A-0DFF-C60A-EF48-CDFA93692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901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40580-2C29-8720-E177-BFB650495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94D7E26-60B1-8ED4-69EE-9B297FAAF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ADA Title II New Rule Fact Sheet</a:t>
            </a:r>
            <a:endParaRPr lang="en-US" dirty="0"/>
          </a:p>
          <a:p>
            <a:r>
              <a:rPr lang="en-US" dirty="0">
                <a:hlinkClick r:id="rId4"/>
              </a:rPr>
              <a:t>World Wide Web Consortium: WCAG 2.1</a:t>
            </a:r>
            <a:endParaRPr lang="en-US" dirty="0"/>
          </a:p>
          <a:p>
            <a:r>
              <a:rPr lang="en-US" dirty="0">
                <a:hlinkClick r:id="rId5"/>
              </a:rPr>
              <a:t>Techniques for Accessible PDFs to meet WCAG 2.1 (from W3.org)</a:t>
            </a:r>
            <a:endParaRPr lang="en-US" dirty="0"/>
          </a:p>
          <a:p>
            <a:r>
              <a:rPr lang="en-US" dirty="0">
                <a:hlinkClick r:id="rId6"/>
              </a:rPr>
              <a:t>Adobe Acrobat Accessibility Checker</a:t>
            </a:r>
            <a:endParaRPr lang="en-US" dirty="0"/>
          </a:p>
          <a:p>
            <a:r>
              <a:rPr lang="en-US" dirty="0">
                <a:hlinkClick r:id="rId7"/>
              </a:rPr>
              <a:t>PDF Accessibility Checker (Windows only)</a:t>
            </a:r>
            <a:endParaRPr lang="en-US" dirty="0"/>
          </a:p>
          <a:p>
            <a:r>
              <a:rPr lang="en-US" dirty="0">
                <a:hlinkClick r:id="rId8"/>
              </a:rPr>
              <a:t>Creating Accessible PDFs (LinkedIn Learning Course)</a:t>
            </a:r>
            <a:r>
              <a:rPr lang="en-US" dirty="0"/>
              <a:t> (8 </a:t>
            </a:r>
            <a:r>
              <a:rPr lang="en-US" dirty="0" err="1"/>
              <a:t>hrs</a:t>
            </a:r>
            <a:r>
              <a:rPr lang="en-US" dirty="0"/>
              <a:t>, 16 mins)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725C4-6867-D97E-2948-ECC62F73F7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33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A2E57C-0878-F888-F436-BEA087AAC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 Extension to ADA Title II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0A0F59-1775-A34D-B61C-D72534E1A135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The rule states that all digital content must be fully accessible. </a:t>
            </a:r>
          </a:p>
          <a:p>
            <a:r>
              <a:rPr lang="en-US" dirty="0"/>
              <a:t>“Web content” is defined as the information and experiences available on the web, like text, images, sound, videos, and documents.  </a:t>
            </a:r>
          </a:p>
          <a:p>
            <a:r>
              <a:rPr lang="en-US" dirty="0"/>
              <a:t>Web Content Accessibility Guidelines (WCAG) Version 2.1, Level AA is the technical standard for state and local governments’ web content and mobile apps.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221F35-28D3-8DDA-EB71-FB7047A0D052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Effective: June 2024</a:t>
            </a:r>
          </a:p>
          <a:p>
            <a:r>
              <a:rPr lang="en-US" dirty="0"/>
              <a:t>Compliance Deadline: April 26, 2026</a:t>
            </a:r>
          </a:p>
          <a:p>
            <a:r>
              <a:rPr lang="en-US" dirty="0"/>
              <a:t>Compliance Extension: April 26, 2027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64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62E6D-01A8-2753-E580-5752DCAC1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WCAG 2.1 AA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965E6F2-DCFA-7C14-8B99-8D8EAD3351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World Wide Web Consortium (w3.org) maintains the technical standard that governs digital content and web experiences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759DB-0193-B7FC-731A-AA832C9D42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The four main areas of the standard are:</a:t>
            </a:r>
          </a:p>
          <a:p>
            <a:pPr lvl="1"/>
            <a:r>
              <a:rPr lang="en-US" dirty="0"/>
              <a:t>Perceivable: Users must be able to see or hear the content. </a:t>
            </a:r>
          </a:p>
          <a:p>
            <a:pPr lvl="1"/>
            <a:r>
              <a:rPr lang="en-US" dirty="0"/>
              <a:t>Operable: Users must be able to use controls, buttons, and menus, whether by mouse, touch, or keyboard.</a:t>
            </a:r>
          </a:p>
          <a:p>
            <a:pPr lvl="1"/>
            <a:r>
              <a:rPr lang="en-US" dirty="0"/>
              <a:t>Understandable: Text and site navigation must be clear, readable, and predictable.</a:t>
            </a:r>
          </a:p>
          <a:p>
            <a:pPr lvl="1"/>
            <a:r>
              <a:rPr lang="en-US" dirty="0"/>
              <a:t>Robust: Content must work well with current and future tools, like screen readers.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6009D-FD7C-33A6-5606-9D0CDC3AA1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934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AF0BAB6-29DB-050E-5329-38ED186C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2024-2026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70180D-4798-09D2-8B88-E247CE5164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Digital Experience Team Web Accessibility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764EC-6ED9-8A3E-7785-D9C43FF715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15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6E99C-5CD7-6D43-7381-3782E3F92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Document Inventory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3A533-CC99-24CB-0BA6-9A323B818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started tracking all documents either hosted-on or linked-to from our websites.  Here’s what we found:</a:t>
            </a:r>
          </a:p>
          <a:p>
            <a:pPr lvl="1"/>
            <a:r>
              <a:rPr lang="en-US" dirty="0"/>
              <a:t>Over 1100 documents</a:t>
            </a:r>
          </a:p>
          <a:p>
            <a:pPr lvl="2"/>
            <a:r>
              <a:rPr lang="en-US" dirty="0"/>
              <a:t>Of these we archived 287</a:t>
            </a:r>
          </a:p>
          <a:p>
            <a:pPr lvl="2"/>
            <a:r>
              <a:rPr lang="en-US" dirty="0"/>
              <a:t>169 were old and could be deleted</a:t>
            </a:r>
          </a:p>
          <a:p>
            <a:pPr lvl="2"/>
            <a:r>
              <a:rPr lang="en-US" dirty="0"/>
              <a:t>35 were linked out to 3</a:t>
            </a:r>
            <a:r>
              <a:rPr lang="en-US" baseline="30000" dirty="0"/>
              <a:t>rd</a:t>
            </a:r>
            <a:r>
              <a:rPr lang="en-US" dirty="0"/>
              <a:t> party sites, such as the IRS website</a:t>
            </a:r>
          </a:p>
          <a:p>
            <a:pPr lvl="2"/>
            <a:r>
              <a:rPr lang="en-US" dirty="0"/>
              <a:t>609 were left and most of these were PDF files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CBB5C-60AA-2794-B480-30065A7034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53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2DC686B-5AC0-01E1-1D89-5B543F9E5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 many PDFs?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332C7E6-7983-8411-8527-C54BAC89CBEF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PDF started in the 90’s and was quickly adopted because it allowed:</a:t>
            </a:r>
          </a:p>
          <a:p>
            <a:pPr lvl="1"/>
            <a:r>
              <a:rPr lang="en-US" dirty="0"/>
              <a:t>Cross-platform sharing</a:t>
            </a:r>
          </a:p>
          <a:p>
            <a:pPr lvl="1"/>
            <a:r>
              <a:rPr lang="en-US" dirty="0"/>
              <a:t>Application agnostic sharing</a:t>
            </a:r>
          </a:p>
          <a:p>
            <a:pPr lvl="1"/>
            <a:r>
              <a:rPr lang="en-US" dirty="0"/>
              <a:t>Locked layouts for viewing and printing</a:t>
            </a:r>
          </a:p>
          <a:p>
            <a:pPr lvl="1"/>
            <a:r>
              <a:rPr lang="en-US" dirty="0"/>
              <a:t>Document security</a:t>
            </a:r>
          </a:p>
        </p:txBody>
      </p:sp>
      <p:pic>
        <p:nvPicPr>
          <p:cNvPr id="16" name="Content Placeholder 6" descr="PDF logo interposed over an open document folder and an arrow pointing up">
            <a:extLst>
              <a:ext uri="{FF2B5EF4-FFF2-40B4-BE49-F238E27FC236}">
                <a16:creationId xmlns:a16="http://schemas.microsoft.com/office/drawing/2014/main" id="{78B6DC50-B988-87F2-9DFA-99752FC2C21E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6383995" y="653143"/>
            <a:ext cx="4893945" cy="489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45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34EC-A977-ACBF-70AF-3A8FD7FBE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PDF Really Necessary?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7E7DF-3CFE-5450-A9C0-9C710AFAE420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Platform and application differences are not as big a concern as they used to be.</a:t>
            </a:r>
          </a:p>
          <a:p>
            <a:r>
              <a:rPr lang="en-US" dirty="0"/>
              <a:t>Locked layouts are not </a:t>
            </a:r>
            <a:r>
              <a:rPr lang="en-US" dirty="0" err="1"/>
              <a:t>desireable</a:t>
            </a:r>
            <a:r>
              <a:rPr lang="en-US" dirty="0"/>
              <a:t> for accessibility.</a:t>
            </a:r>
          </a:p>
          <a:p>
            <a:r>
              <a:rPr lang="en-US" dirty="0"/>
              <a:t>PDFs can be manipulated/converted very easily</a:t>
            </a:r>
          </a:p>
        </p:txBody>
      </p:sp>
      <p:pic>
        <p:nvPicPr>
          <p:cNvPr id="7" name="Content Placeholder 6" descr="screenshot of the Adobe Acrobat menu with Export a PDF selected and the various types of exports showing as options">
            <a:extLst>
              <a:ext uri="{FF2B5EF4-FFF2-40B4-BE49-F238E27FC236}">
                <a16:creationId xmlns:a16="http://schemas.microsoft.com/office/drawing/2014/main" id="{8B015DA1-2A0A-ACD6-53AB-67C4AC1AB1E4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6184902" y="1038629"/>
            <a:ext cx="5367338" cy="93246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53821-66D7-5EB9-1123-00D291911B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250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823A0-52C2-1EC5-98A4-EB64BCE4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OK, so let’s make ‘</a:t>
            </a:r>
            <a:r>
              <a:rPr lang="en-US" dirty="0" err="1"/>
              <a:t>em</a:t>
            </a:r>
            <a:r>
              <a:rPr lang="en-US" dirty="0"/>
              <a:t> accessible!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5D5F9-188B-41AC-B384-0FA200509F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You’ve got the source file, right?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84A5F-DDE6-93BD-6426-0C11E2EEE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421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C16C5-1D25-2ADA-6943-407985472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a PDF accessible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D63A9-0F64-9A2E-A6E6-64B1DD6D0A7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Two options:</a:t>
            </a:r>
          </a:p>
          <a:p>
            <a:pPr lvl="1"/>
            <a:r>
              <a:rPr lang="en-US" dirty="0"/>
              <a:t>Make the source file accessible and then remake the PDF.</a:t>
            </a:r>
          </a:p>
          <a:p>
            <a:pPr lvl="1"/>
            <a:r>
              <a:rPr lang="en-US" dirty="0"/>
              <a:t>Edit the PDF code to make sure that it is tagged properly, the reading order is correct, all images have alternative text, tables are scoped correctly, etc.</a:t>
            </a:r>
          </a:p>
        </p:txBody>
      </p:sp>
      <p:pic>
        <p:nvPicPr>
          <p:cNvPr id="7" name="Content Placeholder 6" descr="icon of a Word document and an arrow pointing to the icon of a PDF document">
            <a:extLst>
              <a:ext uri="{FF2B5EF4-FFF2-40B4-BE49-F238E27FC236}">
                <a16:creationId xmlns:a16="http://schemas.microsoft.com/office/drawing/2014/main" id="{E180F474-B258-8FA7-6624-237FFE6B76A9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63569" y="1927225"/>
            <a:ext cx="3810000" cy="304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C9CBF7-86CF-5EAD-4B19-8BA2B48DCD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625F11-EADC-2944-8437-490DA1E2084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620704"/>
      </p:ext>
    </p:extLst>
  </p:cSld>
  <p:clrMapOvr>
    <a:masterClrMapping/>
  </p:clrMapOvr>
</p:sld>
</file>

<file path=ppt/theme/theme1.xml><?xml version="1.0" encoding="utf-8"?>
<a:theme xmlns:a="http://schemas.openxmlformats.org/drawingml/2006/main" name="UMass Brand">
  <a:themeElements>
    <a:clrScheme name="Custom 3">
      <a:dk1>
        <a:srgbClr val="000000"/>
      </a:dk1>
      <a:lt1>
        <a:srgbClr val="FFFFFF"/>
      </a:lt1>
      <a:dk2>
        <a:srgbClr val="666666"/>
      </a:dk2>
      <a:lt2>
        <a:srgbClr val="EEF4F8"/>
      </a:lt2>
      <a:accent1>
        <a:srgbClr val="005EB8"/>
      </a:accent1>
      <a:accent2>
        <a:srgbClr val="9D2235"/>
      </a:accent2>
      <a:accent3>
        <a:srgbClr val="148071"/>
      </a:accent3>
      <a:accent4>
        <a:srgbClr val="DF2049"/>
      </a:accent4>
      <a:accent5>
        <a:srgbClr val="3AB3FF"/>
      </a:accent5>
      <a:accent6>
        <a:srgbClr val="666666"/>
      </a:accent6>
      <a:hlink>
        <a:srgbClr val="005C9B"/>
      </a:hlink>
      <a:folHlink>
        <a:srgbClr val="A61E36"/>
      </a:folHlink>
    </a:clrScheme>
    <a:fontScheme name="UMass Brand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28575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400" dirty="0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5FF2CEBD-9224-4431-89E6-8DAB30D2BC2C}" vid="{AD065818-6DC1-4303-A64A-A0927B91C3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2693E18D839C42AAB741C99BC7CF01" ma:contentTypeVersion="12" ma:contentTypeDescription="Create a new document." ma:contentTypeScope="" ma:versionID="eb848a49b6c3da564cc30e7d7902d4e3">
  <xsd:schema xmlns:xsd="http://www.w3.org/2001/XMLSchema" xmlns:xs="http://www.w3.org/2001/XMLSchema" xmlns:p="http://schemas.microsoft.com/office/2006/metadata/properties" xmlns:ns3="6ca80659-f095-4644-b1ec-1906c540f623" xmlns:ns4="af4a47ad-d26d-441c-a374-ecdf5ccc9b4b" targetNamespace="http://schemas.microsoft.com/office/2006/metadata/properties" ma:root="true" ma:fieldsID="38b2002aa1b695350557cf55ed669f80" ns3:_="" ns4:_="">
    <xsd:import namespace="6ca80659-f095-4644-b1ec-1906c540f623"/>
    <xsd:import namespace="af4a47ad-d26d-441c-a374-ecdf5ccc9b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a80659-f095-4644-b1ec-1906c540f6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4a47ad-d26d-441c-a374-ecdf5ccc9b4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888F87-3A2B-46E2-97D1-D173CEDBBD7B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dcmitype/"/>
    <ds:schemaRef ds:uri="af4a47ad-d26d-441c-a374-ecdf5ccc9b4b"/>
    <ds:schemaRef ds:uri="6ca80659-f095-4644-b1ec-1906c540f623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9FE9169-5143-4B2A-9555-972AB623B1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4FBE21-5296-4780-96E6-9BD5C97DB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a80659-f095-4644-b1ec-1906c540f623"/>
    <ds:schemaRef ds:uri="af4a47ad-d26d-441c-a374-ecdf5ccc9b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UMass Brand</Template>
  <TotalTime>21606</TotalTime>
  <Words>657</Words>
  <Application>Microsoft Macintosh PowerPoint</Application>
  <PresentationFormat>Widescreen</PresentationFormat>
  <Paragraphs>86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.AppleSystemUIFont</vt:lpstr>
      <vt:lpstr>20 db</vt:lpstr>
      <vt:lpstr>Arial</vt:lpstr>
      <vt:lpstr>Calibri</vt:lpstr>
      <vt:lpstr>Courier New</vt:lpstr>
      <vt:lpstr>Open Sans</vt:lpstr>
      <vt:lpstr>Verdana</vt:lpstr>
      <vt:lpstr>Wingdings</vt:lpstr>
      <vt:lpstr>UMass Brand</vt:lpstr>
      <vt:lpstr>PDF to HTML Conversion</vt:lpstr>
      <vt:lpstr>2024 Extension to ADA Title II</vt:lpstr>
      <vt:lpstr>WCAG 2.1 AA</vt:lpstr>
      <vt:lpstr>2024-2026</vt:lpstr>
      <vt:lpstr>Web Document Inventory</vt:lpstr>
      <vt:lpstr>Why so many PDFs?</vt:lpstr>
      <vt:lpstr>Is PDF Really Necessary?</vt:lpstr>
      <vt:lpstr>OK, so let’s make ‘em accessible!</vt:lpstr>
      <vt:lpstr>Make a PDF accessible</vt:lpstr>
      <vt:lpstr>Even if you do everything right, a PDF is only MOSTLY accessible</vt:lpstr>
      <vt:lpstr>How do I know if my PDF is accessible?</vt:lpstr>
      <vt:lpstr>What if my PDF is not accessible?</vt:lpstr>
      <vt:lpstr>Samples &amp; Demo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Lines, Stephanie</dc:creator>
  <cp:lastModifiedBy>Axelson, Tracy</cp:lastModifiedBy>
  <cp:revision>11</cp:revision>
  <dcterms:created xsi:type="dcterms:W3CDTF">2023-07-17T15:51:49Z</dcterms:created>
  <dcterms:modified xsi:type="dcterms:W3CDTF">2026-08-12T18:27:40Z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0x010100FA2693E18D839C42AAB741C99BC7CF01</vt:lpwstr>
  </property>
</Properties>
</file>