
<file path=[Content_Types].xml><?xml version="1.0" encoding="utf-8"?>
<Types xmlns="http://schemas.openxmlformats.org/package/2006/content-types">
  <Default Extension="emf" ContentType="image/x-emf"/>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6"/>
  </p:notesMasterIdLst>
  <p:sldIdLst>
    <p:sldId id="258" r:id="rId5"/>
  </p:sldIdLst>
  <p:sldSz cx="7772400" cy="10058400"/>
  <p:notesSz cx="6858000" cy="9144000"/>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pos="288" userDrawn="1">
          <p15:clr>
            <a:srgbClr val="A4A3A4"/>
          </p15:clr>
        </p15:guide>
        <p15:guide id="2" orient="horz" pos="528" userDrawn="1">
          <p15:clr>
            <a:srgbClr val="A4A3A4"/>
          </p15:clr>
        </p15:guide>
        <p15:guide id="3" pos="4608" userDrawn="1">
          <p15:clr>
            <a:srgbClr val="A4A3A4"/>
          </p15:clr>
        </p15:guide>
        <p15:guide id="4" pos="624" userDrawn="1">
          <p15:clr>
            <a:srgbClr val="A4A3A4"/>
          </p15:clr>
        </p15:guide>
        <p15:guide id="5" pos="4272" userDrawn="1">
          <p15:clr>
            <a:srgbClr val="A4A3A4"/>
          </p15:clr>
        </p15:guide>
        <p15:guide id="6" pos="792" userDrawn="1">
          <p15:clr>
            <a:srgbClr val="A4A3A4"/>
          </p15:clr>
        </p15:guide>
        <p15:guide id="7" pos="4128" userDrawn="1">
          <p15:clr>
            <a:srgbClr val="A4A3A4"/>
          </p15:clr>
        </p15:guide>
        <p15:guide id="8" pos="1128" userDrawn="1">
          <p15:clr>
            <a:srgbClr val="A4A3A4"/>
          </p15:clr>
        </p15:guide>
        <p15:guide id="9" pos="3792" userDrawn="1">
          <p15:clr>
            <a:srgbClr val="A4A3A4"/>
          </p15:clr>
        </p15:guide>
        <p15:guide id="10" pos="1725" userDrawn="1">
          <p15:clr>
            <a:srgbClr val="A4A3A4"/>
          </p15:clr>
        </p15:guide>
        <p15:guide id="11" pos="1632" userDrawn="1">
          <p15:clr>
            <a:srgbClr val="A4A3A4"/>
          </p15:clr>
        </p15:guide>
        <p15:guide id="12" pos="1776" userDrawn="1">
          <p15:clr>
            <a:srgbClr val="A4A3A4"/>
          </p15:clr>
        </p15:guide>
        <p15:guide id="13" pos="2136" userDrawn="1">
          <p15:clr>
            <a:srgbClr val="A4A3A4"/>
          </p15:clr>
        </p15:guide>
        <p15:guide id="14" pos="2280" userDrawn="1">
          <p15:clr>
            <a:srgbClr val="A4A3A4"/>
          </p15:clr>
        </p15:guide>
        <p15:guide id="15" pos="3144" userDrawn="1">
          <p15:clr>
            <a:srgbClr val="A4A3A4"/>
          </p15:clr>
        </p15:guide>
        <p15:guide id="16" pos="3288" userDrawn="1">
          <p15:clr>
            <a:srgbClr val="A4A3A4"/>
          </p15:clr>
        </p15:guide>
        <p15:guide id="17" pos="3624" userDrawn="1">
          <p15:clr>
            <a:srgbClr val="A4A3A4"/>
          </p15:clr>
        </p15:guide>
        <p15:guide id="18" pos="2760" userDrawn="1">
          <p15:clr>
            <a:srgbClr val="A4A3A4"/>
          </p15:clr>
        </p15:guide>
        <p15:guide id="19" pos="26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0F2186-F6BE-179B-3E1E-8CDABFC7A6AD}" name="Brett Schindler" initials="BS" userId="S::brett.schindler@merkle.com::f035a0f5-57ce-4ad3-8cdb-bf4682a0cca4" providerId="AD"/>
  <p188:author id="{D0D9CC8C-6FF4-57F8-1148-51BA1037213B}" name="Lovin, Melissa" initials="LM" userId="S::melissa.lovin@metlife.com::b386df19-bfd6-4e62-91f6-8b365b78a94d" providerId="AD"/>
  <p188:author id="{4E552DC6-3F77-D963-4967-212E71A3F9E4}" name="Kanwar, Jaimie" initials="KJ" userId="S::jaimiek.wood@metlife.com::e7298656-9ee3-4bbb-96d4-702d6b28470f" providerId="AD"/>
  <p188:author id="{49479BD8-18E7-EA4E-0E6C-352820D31811}" name="Daniel Van Schie" initials="DVS" userId="S::dvanschie@merkleinc.com::8b565fec-ba39-4939-8514-f2b9df53c752" providerId="AD"/>
  <p188:author id="{6AA9A3E3-047F-1EF9-89A1-DDF202A2B21D}" name="Stephanie O'Brien" initials="SO" userId="S::stephanie.obrien@merkle.com::ad7a391b-d1c7-4366-83f7-02b366d027ac" providerId="AD"/>
  <p188:author id="{9D2448FB-7210-F41B-EDD8-09DCA709B94A}" name="Miles, Edward" initials="ME" userId="S::edward.h.miles@metlife.com::0eba40b3-e990-46b6-a417-5307f1180b3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iobhan Murphy" initials="" lastIdx="1" clrIdx="0"/>
  <p:cmAuthor id="2" name="Rebane, Kai" initials="RK" lastIdx="2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008C"/>
    <a:srgbClr val="0090DA"/>
    <a:srgbClr val="0061A0"/>
    <a:srgbClr val="A5CE4D"/>
    <a:srgbClr val="0060A0"/>
    <a:srgbClr val="75787B"/>
    <a:srgbClr val="FA8CFF"/>
    <a:srgbClr val="FDD0FF"/>
    <a:srgbClr val="E3518B"/>
    <a:srgbClr val="FCA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5225" autoAdjust="0"/>
    <p:restoredTop sz="92517"/>
  </p:normalViewPr>
  <p:slideViewPr>
    <p:cSldViewPr snapToGrid="0">
      <p:cViewPr varScale="1">
        <p:scale>
          <a:sx n="71" d="100"/>
          <a:sy n="71" d="100"/>
        </p:scale>
        <p:origin x="3840" y="72"/>
      </p:cViewPr>
      <p:guideLst>
        <p:guide pos="288"/>
        <p:guide orient="horz" pos="528"/>
        <p:guide pos="4608"/>
        <p:guide pos="624"/>
        <p:guide pos="4272"/>
        <p:guide pos="792"/>
        <p:guide pos="4128"/>
        <p:guide pos="1128"/>
        <p:guide pos="3792"/>
        <p:guide pos="1725"/>
        <p:guide pos="1632"/>
        <p:guide pos="1776"/>
        <p:guide pos="2136"/>
        <p:guide pos="2280"/>
        <p:guide pos="3144"/>
        <p:guide pos="3288"/>
        <p:guide pos="3624"/>
        <p:guide pos="2760"/>
        <p:guide pos="26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commentAuthors" Target="commentAuthors.xml"/><Relationship Id="rId12" Type="http://schemas.microsoft.com/office/2018/10/relationships/authors" Targe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Google Shape;3;n">
            <a:extLst>
              <a:ext uri="{FF2B5EF4-FFF2-40B4-BE49-F238E27FC236}">
                <a16:creationId xmlns:a16="http://schemas.microsoft.com/office/drawing/2014/main" id="{08F73138-FAD2-B945-8429-707B1A138E53}"/>
              </a:ext>
            </a:extLst>
          </p:cNvPr>
          <p:cNvSpPr txBox="1">
            <a:spLocks noGrp="1" noChangeArrowheads="1"/>
          </p:cNvSpPr>
          <p:nvPr>
            <p:ph type="hdr" idx="2"/>
          </p:nvPr>
        </p:nvSpPr>
        <p:spPr bwMode="auto">
          <a:xfrm>
            <a:off x="0"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sz="1200">
                <a:latin typeface="Calibri" panose="020F0502020204030204" pitchFamily="34" charset="0"/>
                <a:sym typeface="Calibri" panose="020F0502020204030204" pitchFamily="34" charset="0"/>
              </a:defRPr>
            </a:lvl1pPr>
          </a:lstStyle>
          <a:p>
            <a:endParaRPr lang="en-US" altLang="en-US" dirty="0"/>
          </a:p>
        </p:txBody>
      </p:sp>
      <p:sp>
        <p:nvSpPr>
          <p:cNvPr id="4099" name="Google Shape;4;n">
            <a:extLst>
              <a:ext uri="{FF2B5EF4-FFF2-40B4-BE49-F238E27FC236}">
                <a16:creationId xmlns:a16="http://schemas.microsoft.com/office/drawing/2014/main" id="{2E99EDEF-A0DB-0D42-8348-6AB39BF994CA}"/>
              </a:ext>
            </a:extLst>
          </p:cNvPr>
          <p:cNvSpPr txBox="1">
            <a:spLocks noGrp="1" noChangeArrowheads="1"/>
          </p:cNvSpPr>
          <p:nvPr>
            <p:ph type="dt" idx="10"/>
          </p:nvPr>
        </p:nvSpPr>
        <p:spPr bwMode="auto">
          <a:xfrm>
            <a:off x="3884613"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SzPts val="1400"/>
              <a:buFont typeface="Arial" panose="020B0604020202020204" pitchFamily="34" charset="0"/>
              <a:buNone/>
              <a:defRPr sz="1200">
                <a:latin typeface="Calibri" panose="020F0502020204030204" pitchFamily="34" charset="0"/>
                <a:sym typeface="Calibri" panose="020F0502020204030204" pitchFamily="34" charset="0"/>
              </a:defRPr>
            </a:lvl1pPr>
          </a:lstStyle>
          <a:p>
            <a:endParaRPr lang="en-US" altLang="en-US" dirty="0"/>
          </a:p>
        </p:txBody>
      </p:sp>
      <p:sp>
        <p:nvSpPr>
          <p:cNvPr id="4100" name="Google Shape;5;n">
            <a:extLst>
              <a:ext uri="{FF2B5EF4-FFF2-40B4-BE49-F238E27FC236}">
                <a16:creationId xmlns:a16="http://schemas.microsoft.com/office/drawing/2014/main" id="{2D7676CE-350C-0747-90E4-674758087C0B}"/>
              </a:ext>
            </a:extLst>
          </p:cNvPr>
          <p:cNvSpPr>
            <a:spLocks noGrp="1" noRot="1" noChangeAspect="1"/>
          </p:cNvSpPr>
          <p:nvPr>
            <p:ph type="sldImg" idx="3"/>
          </p:nvPr>
        </p:nvSpPr>
        <p:spPr bwMode="auto">
          <a:xfrm>
            <a:off x="2236788" y="1143000"/>
            <a:ext cx="2384425" cy="30861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4101" name="Google Shape;6;n">
            <a:extLst>
              <a:ext uri="{FF2B5EF4-FFF2-40B4-BE49-F238E27FC236}">
                <a16:creationId xmlns:a16="http://schemas.microsoft.com/office/drawing/2014/main" id="{6EAB8212-ED3C-7149-A487-5D956061B37C}"/>
              </a:ext>
            </a:extLst>
          </p:cNvPr>
          <p:cNvSpPr txBox="1">
            <a:spLocks noGrp="1" noChangeArrowheads="1"/>
          </p:cNvSpPr>
          <p:nvPr>
            <p:ph type="body" idx="1"/>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
        <p:nvSpPr>
          <p:cNvPr id="4102" name="Google Shape;7;n">
            <a:extLst>
              <a:ext uri="{FF2B5EF4-FFF2-40B4-BE49-F238E27FC236}">
                <a16:creationId xmlns:a16="http://schemas.microsoft.com/office/drawing/2014/main" id="{BD57C879-B677-EE4D-A66F-F02F917D410E}"/>
              </a:ext>
            </a:extLst>
          </p:cNvPr>
          <p:cNvSpPr txBox="1">
            <a:spLocks noGrp="1" noChangeArrowheads="1"/>
          </p:cNvSpPr>
          <p:nvPr>
            <p:ph type="ftr" idx="11"/>
          </p:nvPr>
        </p:nvSpPr>
        <p:spPr bwMode="auto">
          <a:xfrm>
            <a:off x="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b" anchorCtr="0" compatLnSpc="1">
            <a:prstTxWarp prst="textNoShape">
              <a:avLst/>
            </a:prstTxWarp>
          </a:bodyPr>
          <a:lstStyle>
            <a:lvl1pPr eaLnBrk="1" hangingPunct="1">
              <a:buClr>
                <a:srgbClr val="000000"/>
              </a:buClr>
              <a:buSzPts val="1400"/>
              <a:buFont typeface="Arial" panose="020B0604020202020204" pitchFamily="34" charset="0"/>
              <a:buNone/>
              <a:defRPr sz="1200">
                <a:latin typeface="Calibri" panose="020F0502020204030204" pitchFamily="34" charset="0"/>
                <a:sym typeface="Calibri" panose="020F0502020204030204" pitchFamily="34" charset="0"/>
              </a:defRPr>
            </a:lvl1pPr>
          </a:lstStyle>
          <a:p>
            <a:endParaRPr lang="en-US" altLang="en-US" dirty="0"/>
          </a:p>
        </p:txBody>
      </p:sp>
      <p:sp>
        <p:nvSpPr>
          <p:cNvPr id="4103" name="Google Shape;8;n">
            <a:extLst>
              <a:ext uri="{FF2B5EF4-FFF2-40B4-BE49-F238E27FC236}">
                <a16:creationId xmlns:a16="http://schemas.microsoft.com/office/drawing/2014/main" id="{1EDC35E3-8C98-A143-A8DF-1E0AF454E42B}"/>
              </a:ext>
            </a:extLst>
          </p:cNvPr>
          <p:cNvSpPr txBox="1">
            <a:spLocks noGrp="1" noChangeArrowheads="1"/>
          </p:cNvSpPr>
          <p:nvPr>
            <p:ph type="sldNum" idx="12"/>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b" anchorCtr="0" compatLnSpc="1">
            <a:prstTxWarp prst="textNoShape">
              <a:avLst/>
            </a:prstTxWarp>
          </a:bodyPr>
          <a:lstStyle>
            <a:lvl1pPr algn="r" eaLnBrk="1" hangingPunct="1">
              <a:buClr>
                <a:srgbClr val="000000"/>
              </a:buClr>
              <a:buFont typeface="Arial" panose="020B0604020202020204" pitchFamily="34" charset="0"/>
              <a:buNone/>
              <a:defRPr sz="1200">
                <a:latin typeface="Calibri" panose="020F0502020204030204" pitchFamily="34" charset="0"/>
                <a:sym typeface="Calibri" panose="020F0502020204030204" pitchFamily="34" charset="0"/>
              </a:defRPr>
            </a:lvl1pPr>
          </a:lstStyle>
          <a:p>
            <a:fld id="{F17BB2A9-7734-CA4E-89DB-ECF42F8289A0}" type="slidenum">
              <a:rPr lang="en-US" altLang="en-US"/>
              <a:pPr/>
              <a:t>‹#›</a:t>
            </a:fld>
            <a:endParaRPr lang="en-US" altLang="en-US"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6" name="Google Shape;88;p1:notes">
            <a:extLst>
              <a:ext uri="{FF2B5EF4-FFF2-40B4-BE49-F238E27FC236}">
                <a16:creationId xmlns:a16="http://schemas.microsoft.com/office/drawing/2014/main" id="{583BC2B8-ACF7-D54E-9E6E-A2798B38F211}"/>
              </a:ext>
            </a:extLst>
          </p:cNvPr>
          <p:cNvSpPr>
            <a:spLocks noGrp="1" noRot="1" noChangeAspect="1" noTextEdit="1"/>
          </p:cNvSpPr>
          <p:nvPr>
            <p:ph type="sldImg" idx="2"/>
          </p:nvPr>
        </p:nvSpPr>
        <p:spPr>
          <a:noFill/>
        </p:spPr>
      </p:sp>
      <p:sp>
        <p:nvSpPr>
          <p:cNvPr id="6147" name="Google Shape;89;p1:notes">
            <a:extLst>
              <a:ext uri="{FF2B5EF4-FFF2-40B4-BE49-F238E27FC236}">
                <a16:creationId xmlns:a16="http://schemas.microsoft.com/office/drawing/2014/main" id="{83176B77-4CFD-5440-B2AD-4110CEFF9087}"/>
              </a:ext>
            </a:extLst>
          </p:cNvPr>
          <p:cNvSpPr txBox="1">
            <a:spLocks noGrp="1" noChangeArrowheads="1"/>
          </p:cNvSpPr>
          <p:nvPr>
            <p:ph type="body" idx="1"/>
          </p:nvPr>
        </p:nvSpPr>
        <p:spPr>
          <a:noFill/>
          <a:ln/>
        </p:spPr>
        <p:txBody>
          <a:bodyPr/>
          <a:lstStyle/>
          <a:p>
            <a:pPr marL="0" indent="0" eaLnBrk="1" hangingPunct="1">
              <a:buSzPts val="1400"/>
            </a:pPr>
            <a:endParaRPr lang="en-US" altLang="en-US" sz="1200" dirty="0">
              <a:latin typeface="Calibri" panose="020F0502020204030204" pitchFamily="34" charset="0"/>
              <a:cs typeface="Arial" panose="020B0604020202020204" pitchFamily="34" charset="0"/>
              <a:sym typeface="Calibri" panose="020F0502020204030204" pitchFamily="34" charset="0"/>
            </a:endParaRPr>
          </a:p>
        </p:txBody>
      </p:sp>
      <p:sp>
        <p:nvSpPr>
          <p:cNvPr id="6148" name="Google Shape;90;p1:notes">
            <a:extLst>
              <a:ext uri="{FF2B5EF4-FFF2-40B4-BE49-F238E27FC236}">
                <a16:creationId xmlns:a16="http://schemas.microsoft.com/office/drawing/2014/main" id="{A50C710C-C42A-1E46-BF6B-7422DCD35413}"/>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91AB44BA-AE9A-2C45-9A79-E17110987479}" type="slidenum">
              <a:rPr lang="en-US" altLang="en-US"/>
              <a:pPr/>
              <a:t>1</a:t>
            </a:fld>
            <a:endParaRPr lang="en-US" altLang="en-US" dirty="0"/>
          </a:p>
        </p:txBody>
      </p:sp>
    </p:spTree>
    <p:extLst>
      <p:ext uri="{BB962C8B-B14F-4D97-AF65-F5344CB8AC3E}">
        <p14:creationId xmlns:p14="http://schemas.microsoft.com/office/powerpoint/2010/main" val="173113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AQ Flyer pg 1" userDrawn="1">
  <p:cSld name="FAQ Flyer pg 1">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40987683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E917-5464-77E4-92AC-4678E38AAC4E}"/>
              </a:ext>
            </a:extLst>
          </p:cNvPr>
          <p:cNvSpPr/>
          <p:nvPr/>
        </p:nvSpPr>
        <p:spPr>
          <a:xfrm>
            <a:off x="2486526" y="1220013"/>
            <a:ext cx="5294376" cy="2194560"/>
          </a:xfrm>
          <a:prstGeom prst="rect">
            <a:avLst/>
          </a:prstGeom>
          <a:solidFill>
            <a:srgbClr val="006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oogle Shape;57;p1">
            <a:extLst>
              <a:ext uri="{FF2B5EF4-FFF2-40B4-BE49-F238E27FC236}">
                <a16:creationId xmlns:a16="http://schemas.microsoft.com/office/drawing/2014/main" id="{DF59CC53-D2C7-594E-86EA-1332ADF495A7}"/>
              </a:ext>
            </a:extLst>
          </p:cNvPr>
          <p:cNvSpPr txBox="1">
            <a:spLocks noGrp="1"/>
          </p:cNvSpPr>
          <p:nvPr/>
        </p:nvSpPr>
        <p:spPr>
          <a:xfrm>
            <a:off x="528879" y="3702281"/>
            <a:ext cx="4294524" cy="4889269"/>
          </a:xfrm>
          <a:prstGeom prst="rect">
            <a:avLst/>
          </a:prstGeom>
          <a:noFill/>
          <a:ln>
            <a:noFill/>
          </a:ln>
        </p:spPr>
        <p:txBody>
          <a:bodyPr spcFirstLastPara="1" lIns="0" tIns="0" rIns="0" bIns="0" anchor="t"/>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1"/>
              </a:buClr>
              <a:buSzPts val="1800"/>
              <a:buFont typeface="Arial"/>
              <a:buNone/>
              <a:defRPr sz="1000" b="0" i="0" u="none" strike="noStrike" cap="none">
                <a:solidFill>
                  <a:schemeClr val="dk1"/>
                </a:solidFill>
                <a:latin typeface="Arial"/>
                <a:ea typeface="Arial"/>
                <a:cs typeface="Arial"/>
                <a:sym typeface="Arial"/>
              </a:defRPr>
            </a:lvl1pPr>
            <a:lvl2pPr marL="914400" marR="0" lvl="1" indent="-342900" algn="l" rtl="0">
              <a:lnSpc>
                <a:spcPct val="100000"/>
              </a:lnSpc>
              <a:spcBef>
                <a:spcPts val="6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2pPr>
            <a:lvl3pPr marL="1371600" marR="0" lvl="2" indent="-342900" algn="l" rtl="0">
              <a:lnSpc>
                <a:spcPct val="100000"/>
              </a:lnSpc>
              <a:spcBef>
                <a:spcPts val="2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3pPr>
            <a:lvl4pPr marL="1828800" marR="0" lvl="3" indent="-342900" algn="l" rtl="0">
              <a:lnSpc>
                <a:spcPct val="100000"/>
              </a:lnSpc>
              <a:spcBef>
                <a:spcPts val="2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4pPr>
            <a:lvl5pPr marL="2286000" marR="0" lvl="4" indent="-342900" algn="l" rtl="0">
              <a:lnSpc>
                <a:spcPct val="100000"/>
              </a:lnSpc>
              <a:spcBef>
                <a:spcPts val="2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6pPr>
            <a:lvl7pPr marL="3200400" marR="0" lvl="6"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7pPr>
            <a:lvl8pPr marL="3657600" marR="0" lvl="7"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8pPr>
            <a:lvl9pPr marL="4114800" marR="0" lvl="8"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9pPr>
          </a:lstStyle>
          <a:p>
            <a:pPr marL="0" indent="0" eaLnBrk="1" fontAlgn="auto" hangingPunct="1">
              <a:lnSpc>
                <a:spcPts val="1450"/>
              </a:lnSpc>
              <a:defRPr/>
            </a:pPr>
            <a:r>
              <a:rPr lang="en-US" sz="1100" kern="0" dirty="0">
                <a:extLst>
                  <a:ext uri="http://customooxmlschemas.google.com/"/>
                </a:extLst>
              </a:rPr>
              <a:t>As an employee, you automatically get the MetLife </a:t>
            </a:r>
            <a:r>
              <a:rPr lang="en-US" sz="1100" kern="0" dirty="0" err="1">
                <a:extLst>
                  <a:ext uri="http://customooxmlschemas.google.com/"/>
                </a:extLst>
              </a:rPr>
              <a:t>VisionAccess</a:t>
            </a:r>
            <a:r>
              <a:rPr lang="en-US" sz="1100" kern="0" dirty="0">
                <a:extLst>
                  <a:ext uri="http://customooxmlschemas.google.com/"/>
                </a:extLst>
              </a:rPr>
              <a:t> program.</a:t>
            </a:r>
            <a:r>
              <a:rPr lang="en-US" sz="1100" kern="0" baseline="30000" dirty="0">
                <a:extLst>
                  <a:ext uri="http://customooxmlschemas.google.com/"/>
                </a:extLst>
              </a:rPr>
              <a:t>1</a:t>
            </a:r>
            <a:r>
              <a:rPr lang="en-US" sz="1100" kern="0" dirty="0">
                <a:extLst>
                  <a:ext uri="http://customooxmlschemas.google.com/"/>
                </a:extLst>
              </a:rPr>
              <a:t> You and your family get discounts at a nationwide network of private practices.</a:t>
            </a:r>
            <a:r>
              <a:rPr lang="en-US" sz="1100" kern="0" baseline="30000" dirty="0">
                <a:extLst>
                  <a:ext uri="http://customooxmlschemas.google.com/"/>
                </a:extLst>
              </a:rPr>
              <a:t>2</a:t>
            </a:r>
            <a:r>
              <a:rPr lang="en-US" sz="1100" kern="0" dirty="0">
                <a:extLst>
                  <a:ext uri="http://customooxmlschemas.google.com/"/>
                </a:extLst>
              </a:rPr>
              <a:t> Discounts include:</a:t>
            </a:r>
          </a:p>
          <a:p>
            <a:pPr marL="0" indent="0" eaLnBrk="1" fontAlgn="auto" hangingPunct="1">
              <a:lnSpc>
                <a:spcPts val="1450"/>
              </a:lnSpc>
              <a:spcBef>
                <a:spcPts val="900"/>
              </a:spcBef>
              <a:defRPr/>
            </a:pPr>
            <a:r>
              <a:rPr lang="en-US" sz="1100" b="1" kern="0" dirty="0">
                <a:solidFill>
                  <a:srgbClr val="0090DA"/>
                </a:solidFill>
                <a:extLst>
                  <a:ext uri="http://customooxmlschemas.google.com/"/>
                </a:extLst>
              </a:rPr>
              <a:t>Discounts on a range of eyecare products and services.</a:t>
            </a:r>
          </a:p>
          <a:p>
            <a:pPr marL="0" indent="0" eaLnBrk="1" fontAlgn="auto" hangingPunct="1">
              <a:lnSpc>
                <a:spcPts val="1450"/>
              </a:lnSpc>
              <a:defRPr/>
            </a:pPr>
            <a:r>
              <a:rPr lang="en-US" sz="1100" kern="0" dirty="0">
                <a:extLst>
                  <a:ext uri="http://customooxmlschemas.google.com/"/>
                </a:extLst>
              </a:rPr>
              <a:t>With the MetLife </a:t>
            </a:r>
            <a:r>
              <a:rPr lang="en-US" sz="1100" kern="0" dirty="0" err="1">
                <a:extLst>
                  <a:ext uri="http://customooxmlschemas.google.com/"/>
                </a:extLst>
              </a:rPr>
              <a:t>VisionAccess</a:t>
            </a:r>
            <a:r>
              <a:rPr lang="en-US" sz="1100" kern="0" dirty="0">
                <a:extLst>
                  <a:ext uri="http://customooxmlschemas.google.com/"/>
                </a:extLst>
              </a:rPr>
              <a:t> program, you may save</a:t>
            </a:r>
            <a:r>
              <a:rPr lang="en-US" sz="1100" kern="0" baseline="30000" dirty="0">
                <a:extLst>
                  <a:ext uri="http://customooxmlschemas.google.com/"/>
                </a:extLst>
              </a:rPr>
              <a:t>2</a:t>
            </a:r>
            <a:r>
              <a:rPr lang="en-US" sz="1100" kern="0" dirty="0">
                <a:extLst>
                  <a:ext uri="http://customooxmlschemas.google.com/"/>
                </a:extLst>
              </a:rPr>
              <a:t>:</a:t>
            </a:r>
          </a:p>
          <a:p>
            <a:pPr marL="0" indent="0" eaLnBrk="1" fontAlgn="auto" hangingPunct="1">
              <a:lnSpc>
                <a:spcPts val="1450"/>
              </a:lnSpc>
              <a:spcBef>
                <a:spcPts val="400"/>
              </a:spcBef>
              <a:defRPr/>
            </a:pPr>
            <a:r>
              <a:rPr lang="en-US" sz="1100" kern="0" dirty="0">
                <a:extLst>
                  <a:ext uri="http://customooxmlschemas.google.com/"/>
                </a:extLst>
              </a:rPr>
              <a:t>• 20% off exam, 15% for contact lens exam.</a:t>
            </a:r>
          </a:p>
          <a:p>
            <a:pPr marL="0" indent="0" eaLnBrk="1" fontAlgn="auto" hangingPunct="1">
              <a:lnSpc>
                <a:spcPts val="1450"/>
              </a:lnSpc>
              <a:spcBef>
                <a:spcPts val="400"/>
              </a:spcBef>
              <a:defRPr/>
            </a:pPr>
            <a:r>
              <a:rPr lang="en-US" sz="1100" kern="0" dirty="0">
                <a:extLst>
                  <a:ext uri="http://customooxmlschemas.google.com/"/>
                </a:extLst>
              </a:rPr>
              <a:t>• 20% off lenses and lens options.</a:t>
            </a:r>
          </a:p>
          <a:p>
            <a:pPr marL="0" indent="0" eaLnBrk="1" fontAlgn="auto" hangingPunct="1">
              <a:lnSpc>
                <a:spcPts val="1450"/>
              </a:lnSpc>
              <a:spcBef>
                <a:spcPts val="400"/>
              </a:spcBef>
              <a:defRPr/>
            </a:pPr>
            <a:r>
              <a:rPr lang="en-US" sz="1100" kern="0" dirty="0">
                <a:extLst>
                  <a:ext uri="http://customooxmlschemas.google.com/"/>
                </a:extLst>
              </a:rPr>
              <a:t>• 25% off frames.</a:t>
            </a:r>
          </a:p>
          <a:p>
            <a:pPr marL="0" indent="0" eaLnBrk="1" fontAlgn="auto" hangingPunct="1">
              <a:lnSpc>
                <a:spcPts val="1450"/>
              </a:lnSpc>
              <a:spcBef>
                <a:spcPts val="400"/>
              </a:spcBef>
              <a:defRPr/>
            </a:pPr>
            <a:r>
              <a:rPr lang="en-US" sz="1100" kern="0" dirty="0">
                <a:extLst>
                  <a:ext uri="http://customooxmlschemas.google.com/"/>
                </a:extLst>
              </a:rPr>
              <a:t>• 20% off non-prescription sunglasses.</a:t>
            </a:r>
          </a:p>
          <a:p>
            <a:pPr marL="0" indent="0" eaLnBrk="1" fontAlgn="auto" hangingPunct="1">
              <a:lnSpc>
                <a:spcPts val="1450"/>
              </a:lnSpc>
              <a:spcBef>
                <a:spcPts val="400"/>
              </a:spcBef>
              <a:defRPr/>
            </a:pPr>
            <a:r>
              <a:rPr lang="en-US" sz="1100" kern="0" dirty="0">
                <a:extLst>
                  <a:ext uri="http://customooxmlschemas.google.com/"/>
                </a:extLst>
              </a:rPr>
              <a:t>Discounts are deducted from the vision specialist’s usual and customary fee and are only available through private practices participating in the MetLife </a:t>
            </a:r>
            <a:r>
              <a:rPr lang="en-US" sz="1100" kern="0" dirty="0" err="1">
                <a:extLst>
                  <a:ext uri="http://customooxmlschemas.google.com/"/>
                </a:extLst>
              </a:rPr>
              <a:t>VisionAccess</a:t>
            </a:r>
            <a:r>
              <a:rPr lang="en-US" sz="1100" kern="0" dirty="0">
                <a:extLst>
                  <a:ext uri="http://customooxmlschemas.google.com/"/>
                </a:extLst>
              </a:rPr>
              <a:t> network.</a:t>
            </a:r>
          </a:p>
          <a:p>
            <a:pPr marL="0" indent="0" eaLnBrk="1" fontAlgn="auto" hangingPunct="1">
              <a:lnSpc>
                <a:spcPts val="1450"/>
              </a:lnSpc>
              <a:spcBef>
                <a:spcPts val="900"/>
              </a:spcBef>
              <a:defRPr/>
            </a:pPr>
            <a:r>
              <a:rPr lang="en-US" sz="1100" b="1" kern="0" dirty="0">
                <a:solidFill>
                  <a:srgbClr val="0090DA"/>
                </a:solidFill>
                <a:extLst>
                  <a:ext uri="http://customooxmlschemas.google.com/"/>
                </a:extLst>
              </a:rPr>
              <a:t>Discounts on laser vision correction.</a:t>
            </a:r>
            <a:r>
              <a:rPr lang="en-US" sz="1100" b="1" kern="0" baseline="30000" dirty="0">
                <a:solidFill>
                  <a:srgbClr val="0090DA"/>
                </a:solidFill>
                <a:extLst>
                  <a:ext uri="http://customooxmlschemas.google.com/"/>
                </a:extLst>
              </a:rPr>
              <a:t>3</a:t>
            </a:r>
          </a:p>
          <a:p>
            <a:pPr marL="0" indent="0" eaLnBrk="1" fontAlgn="auto" hangingPunct="1">
              <a:lnSpc>
                <a:spcPts val="1450"/>
              </a:lnSpc>
              <a:defRPr/>
            </a:pPr>
            <a:r>
              <a:rPr lang="en-US" sz="1100" kern="0" dirty="0">
                <a:extLst>
                  <a:ext uri="http://customooxmlschemas.google.com/"/>
                </a:extLst>
              </a:rPr>
              <a:t>Everyone’s talking about laser vision correction, especially LASIK. With the MetLife </a:t>
            </a:r>
            <a:r>
              <a:rPr lang="en-US" sz="1100" kern="0" dirty="0" err="1">
                <a:extLst>
                  <a:ext uri="http://customooxmlschemas.google.com/"/>
                </a:extLst>
              </a:rPr>
              <a:t>VisionAccess</a:t>
            </a:r>
            <a:r>
              <a:rPr lang="en-US" sz="1100" kern="0" dirty="0">
                <a:extLst>
                  <a:ext uri="http://customooxmlschemas.google.com/"/>
                </a:extLst>
              </a:rPr>
              <a:t> program, you and your dependents qualify for up to 15% off the retail price or up to 5% off any promotional price.</a:t>
            </a:r>
          </a:p>
          <a:p>
            <a:pPr marL="0" indent="0" eaLnBrk="1" fontAlgn="auto" hangingPunct="1">
              <a:lnSpc>
                <a:spcPts val="1450"/>
              </a:lnSpc>
              <a:spcBef>
                <a:spcPts val="900"/>
              </a:spcBef>
              <a:defRPr/>
            </a:pPr>
            <a:r>
              <a:rPr lang="en-US" sz="1100" b="1" kern="0" dirty="0">
                <a:solidFill>
                  <a:srgbClr val="0090DA"/>
                </a:solidFill>
                <a:extLst>
                  <a:ext uri="http://customooxmlschemas.google.com/"/>
                </a:extLst>
              </a:rPr>
              <a:t>Automatic access to vision discounts for employees </a:t>
            </a:r>
            <a:br>
              <a:rPr lang="en-US" sz="1100" b="1" kern="0" dirty="0">
                <a:solidFill>
                  <a:srgbClr val="0090DA"/>
                </a:solidFill>
                <a:extLst>
                  <a:ext uri="http://customooxmlschemas.google.com/"/>
                </a:extLst>
              </a:rPr>
            </a:br>
            <a:r>
              <a:rPr lang="en-US" sz="1100" b="1" kern="0" dirty="0">
                <a:solidFill>
                  <a:srgbClr val="0090DA"/>
                </a:solidFill>
                <a:extLst>
                  <a:ext uri="http://customooxmlschemas.google.com/"/>
                </a:extLst>
              </a:rPr>
              <a:t>and their families.</a:t>
            </a:r>
          </a:p>
          <a:p>
            <a:pPr marL="0" indent="0" eaLnBrk="1" fontAlgn="auto" hangingPunct="1">
              <a:lnSpc>
                <a:spcPts val="1450"/>
              </a:lnSpc>
              <a:defRPr/>
            </a:pPr>
            <a:r>
              <a:rPr lang="en-US" sz="1100" kern="0" dirty="0">
                <a:extLst>
                  <a:ext uri="http://customooxmlschemas.google.com/"/>
                </a:extLst>
              </a:rPr>
              <a:t>Remember, there is no enrollment fee to participate or claim forms to complete. To receive your discounts, provide the participating MetLife private practice provider with your program code: </a:t>
            </a:r>
            <a:r>
              <a:rPr lang="en-US" sz="1100" b="1" kern="0" dirty="0">
                <a:solidFill>
                  <a:srgbClr val="0090DA"/>
                </a:solidFill>
                <a:extLst>
                  <a:ext uri="http://customooxmlschemas.google.com/"/>
                </a:extLst>
              </a:rPr>
              <a:t>MET2020</a:t>
            </a:r>
            <a:r>
              <a:rPr lang="en-US" sz="1100" kern="0" dirty="0">
                <a:extLst>
                  <a:ext uri="http://customooxmlschemas.google.com/"/>
                </a:extLst>
              </a:rPr>
              <a:t>.</a:t>
            </a:r>
          </a:p>
        </p:txBody>
      </p:sp>
      <p:sp>
        <p:nvSpPr>
          <p:cNvPr id="7" name="Title 2">
            <a:extLst>
              <a:ext uri="{FF2B5EF4-FFF2-40B4-BE49-F238E27FC236}">
                <a16:creationId xmlns:a16="http://schemas.microsoft.com/office/drawing/2014/main" id="{A5775CD9-74CA-9447-A3EA-55666C49B851}"/>
              </a:ext>
            </a:extLst>
          </p:cNvPr>
          <p:cNvSpPr txBox="1">
            <a:spLocks/>
          </p:cNvSpPr>
          <p:nvPr/>
        </p:nvSpPr>
        <p:spPr>
          <a:xfrm>
            <a:off x="3216444" y="1789362"/>
            <a:ext cx="3625517" cy="1088283"/>
          </a:xfrm>
          <a:prstGeom prst="rect">
            <a:avLst/>
          </a:prstGeom>
        </p:spPr>
        <p:txBody>
          <a:bodyPr lIns="0" rIns="0"/>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777240" eaLnBrk="1" fontAlgn="auto" hangingPunct="1">
              <a:spcAft>
                <a:spcPts val="0"/>
              </a:spcAft>
              <a:defRPr/>
            </a:pPr>
            <a:r>
              <a:rPr lang="en-US" sz="2000" kern="0" dirty="0">
                <a:solidFill>
                  <a:schemeClr val="bg1"/>
                </a:solidFill>
                <a:latin typeface="Georgia" panose="02040502050405020303" pitchFamily="18" charset="0"/>
              </a:rPr>
              <a:t>Protect your vision with </a:t>
            </a:r>
            <a:br>
              <a:rPr lang="en-US" sz="2000" kern="0" dirty="0">
                <a:solidFill>
                  <a:schemeClr val="bg1"/>
                </a:solidFill>
                <a:latin typeface="Georgia" panose="02040502050405020303" pitchFamily="18" charset="0"/>
              </a:rPr>
            </a:br>
            <a:r>
              <a:rPr lang="en-US" sz="2000" kern="0" dirty="0">
                <a:solidFill>
                  <a:schemeClr val="bg1"/>
                </a:solidFill>
                <a:latin typeface="Georgia" panose="02040502050405020303" pitchFamily="18" charset="0"/>
              </a:rPr>
              <a:t>a discount program offered </a:t>
            </a:r>
            <a:br>
              <a:rPr lang="en-US" sz="2000" kern="0" dirty="0">
                <a:solidFill>
                  <a:schemeClr val="bg1"/>
                </a:solidFill>
                <a:latin typeface="Georgia" panose="02040502050405020303" pitchFamily="18" charset="0"/>
              </a:rPr>
            </a:br>
            <a:r>
              <a:rPr lang="en-US" sz="2000" kern="0" dirty="0">
                <a:solidFill>
                  <a:schemeClr val="bg1"/>
                </a:solidFill>
                <a:latin typeface="Georgia" panose="02040502050405020303" pitchFamily="18" charset="0"/>
              </a:rPr>
              <a:t>at no cost to you.</a:t>
            </a:r>
          </a:p>
          <a:p>
            <a:pPr defTabSz="777240" eaLnBrk="1" fontAlgn="auto" hangingPunct="1">
              <a:spcAft>
                <a:spcPts val="0"/>
              </a:spcAft>
              <a:defRPr/>
            </a:pPr>
            <a:endParaRPr lang="en-US" sz="2000" kern="0" dirty="0">
              <a:solidFill>
                <a:schemeClr val="bg1"/>
              </a:solidFill>
              <a:latin typeface="Georgia" panose="02040502050405020303" pitchFamily="18" charset="0"/>
            </a:endParaRPr>
          </a:p>
        </p:txBody>
      </p:sp>
      <p:pic>
        <p:nvPicPr>
          <p:cNvPr id="3" name="Picture 2">
            <a:extLst>
              <a:ext uri="{FF2B5EF4-FFF2-40B4-BE49-F238E27FC236}">
                <a16:creationId xmlns:a16="http://schemas.microsoft.com/office/drawing/2014/main" id="{53117C6C-B960-1B1F-B1B1-6D449E7E7BC3}"/>
              </a:ext>
            </a:extLst>
          </p:cNvPr>
          <p:cNvPicPr>
            <a:picLocks noChangeAspect="1"/>
          </p:cNvPicPr>
          <p:nvPr/>
        </p:nvPicPr>
        <p:blipFill rotWithShape="1">
          <a:blip r:embed="rId3"/>
          <a:srcRect l="1" t="37609" r="49729" b="40707"/>
          <a:stretch/>
        </p:blipFill>
        <p:spPr>
          <a:xfrm>
            <a:off x="140607" y="333160"/>
            <a:ext cx="1920240" cy="640080"/>
          </a:xfrm>
          <a:prstGeom prst="rect">
            <a:avLst/>
          </a:prstGeom>
        </p:spPr>
      </p:pic>
      <p:pic>
        <p:nvPicPr>
          <p:cNvPr id="8" name="Picture 7">
            <a:extLst>
              <a:ext uri="{FF2B5EF4-FFF2-40B4-BE49-F238E27FC236}">
                <a16:creationId xmlns:a16="http://schemas.microsoft.com/office/drawing/2014/main" id="{AF374958-45BF-6D28-9614-CEE0FCBFAE0F}"/>
              </a:ext>
            </a:extLst>
          </p:cNvPr>
          <p:cNvPicPr>
            <a:picLocks noChangeAspect="1"/>
          </p:cNvPicPr>
          <p:nvPr/>
        </p:nvPicPr>
        <p:blipFill rotWithShape="1">
          <a:blip r:embed="rId4"/>
          <a:srcRect l="11989" t="479" r="5077"/>
          <a:stretch/>
        </p:blipFill>
        <p:spPr>
          <a:xfrm>
            <a:off x="-1" y="1220013"/>
            <a:ext cx="2743200" cy="2194560"/>
          </a:xfrm>
          <a:prstGeom prst="rect">
            <a:avLst/>
          </a:prstGeom>
        </p:spPr>
      </p:pic>
      <p:sp>
        <p:nvSpPr>
          <p:cNvPr id="11" name="Rectangle 10">
            <a:extLst>
              <a:ext uri="{FF2B5EF4-FFF2-40B4-BE49-F238E27FC236}">
                <a16:creationId xmlns:a16="http://schemas.microsoft.com/office/drawing/2014/main" id="{4E530CE8-1ADC-6275-5895-DF28985E8CEB}"/>
              </a:ext>
            </a:extLst>
          </p:cNvPr>
          <p:cNvSpPr/>
          <p:nvPr/>
        </p:nvSpPr>
        <p:spPr>
          <a:xfrm>
            <a:off x="5169348" y="3429000"/>
            <a:ext cx="2601912" cy="367891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43">
            <a:extLst>
              <a:ext uri="{FF2B5EF4-FFF2-40B4-BE49-F238E27FC236}">
                <a16:creationId xmlns:a16="http://schemas.microsoft.com/office/drawing/2014/main" id="{4CC43307-5560-62A6-FF76-7240DAD2040E}"/>
              </a:ext>
            </a:extLst>
          </p:cNvPr>
          <p:cNvSpPr>
            <a:spLocks noGrp="1"/>
          </p:cNvSpPr>
          <p:nvPr/>
        </p:nvSpPr>
        <p:spPr>
          <a:xfrm>
            <a:off x="5383859" y="3591397"/>
            <a:ext cx="2258085" cy="1522994"/>
          </a:xfrm>
          <a:prstGeom prst="rect">
            <a:avLst/>
          </a:prstGeom>
          <a:solidFill>
            <a:srgbClr val="F2F2F2"/>
          </a:solidFill>
        </p:spPr>
        <p:style>
          <a:lnRef idx="0">
            <a:scrgbClr r="0" g="0" b="0"/>
          </a:lnRef>
          <a:fillRef idx="0">
            <a:scrgbClr r="0" g="0" b="0"/>
          </a:fillRef>
          <a:effectRef idx="0">
            <a:scrgbClr r="0" g="0" b="0"/>
          </a:effectRef>
          <a:fontRef idx="major"/>
        </p:style>
        <p:txBody>
          <a:bodyPr vert="horz" lIns="0" tIns="137160" rIns="91440" bIns="137160" rtlCol="0" anchor="t">
            <a:noAutofit/>
          </a:bodyPr>
          <a:lstStyle>
            <a:lvl1pPr marL="0" indent="0" algn="l" defTabSz="777240" rtl="0" eaLnBrk="1" latinLnBrk="0" hangingPunct="1">
              <a:lnSpc>
                <a:spcPct val="100000"/>
              </a:lnSpc>
              <a:spcBef>
                <a:spcPts val="0"/>
              </a:spcBef>
              <a:spcAft>
                <a:spcPts val="600"/>
              </a:spcAft>
              <a:buFont typeface="Arial" panose="020B0604020202020204" pitchFamily="34" charset="0"/>
              <a:buNone/>
              <a:defRPr sz="1000" b="0" kern="1200" spc="0" baseline="0">
                <a:solidFill>
                  <a:schemeClr val="tx1"/>
                </a:solidFill>
                <a:latin typeface="+mj-lt"/>
                <a:ea typeface="+mj-ea"/>
                <a:cs typeface="+mj-cs"/>
              </a:defRPr>
            </a:lvl1pPr>
            <a:lvl2pPr marL="115888" indent="-115888" algn="l" defTabSz="777240" rtl="0" eaLnBrk="1" latinLnBrk="0" hangingPunct="1">
              <a:lnSpc>
                <a:spcPct val="100000"/>
              </a:lnSpc>
              <a:spcBef>
                <a:spcPts val="200"/>
              </a:spcBef>
              <a:buFont typeface="Arial" panose="020B0604020202020204" pitchFamily="34" charset="0"/>
              <a:buChar char="•"/>
              <a:defRPr sz="1000" kern="1200" spc="0" baseline="0">
                <a:solidFill>
                  <a:schemeClr val="tx1"/>
                </a:solidFill>
                <a:latin typeface="+mj-lt"/>
                <a:ea typeface="+mj-ea"/>
                <a:cs typeface="+mj-cs"/>
              </a:defRPr>
            </a:lvl2pPr>
            <a:lvl3pPr marL="230188" indent="-111125" algn="l" defTabSz="777240" rtl="0" eaLnBrk="1" latinLnBrk="0" hangingPunct="1">
              <a:lnSpc>
                <a:spcPct val="100000"/>
              </a:lnSpc>
              <a:spcBef>
                <a:spcPts val="200"/>
              </a:spcBef>
              <a:buFont typeface="Arial" panose="020B0604020202020204" pitchFamily="34" charset="0"/>
              <a:buChar char="–"/>
              <a:defRPr sz="1000" kern="1200" spc="0" baseline="0">
                <a:solidFill>
                  <a:schemeClr val="tx1"/>
                </a:solidFill>
                <a:latin typeface="+mj-lt"/>
                <a:ea typeface="+mj-ea"/>
                <a:cs typeface="+mj-cs"/>
              </a:defRPr>
            </a:lvl3pPr>
            <a:lvl4pPr marL="341313" indent="-111125" algn="l" defTabSz="777240" rtl="0" eaLnBrk="1" latinLnBrk="0" hangingPunct="1">
              <a:lnSpc>
                <a:spcPct val="100000"/>
              </a:lnSpc>
              <a:spcBef>
                <a:spcPts val="200"/>
              </a:spcBef>
              <a:buFont typeface="Arial" panose="020B0604020202020204" pitchFamily="34" charset="0"/>
              <a:buChar char="•"/>
              <a:defRPr sz="1000" kern="1200" spc="0" baseline="0">
                <a:solidFill>
                  <a:schemeClr val="tx1"/>
                </a:solidFill>
                <a:latin typeface="+mj-lt"/>
                <a:ea typeface="+mj-ea"/>
                <a:cs typeface="+mj-cs"/>
              </a:defRPr>
            </a:lvl4pPr>
            <a:lvl5pPr marL="457200" indent="-115888" algn="l" defTabSz="777240" rtl="0" eaLnBrk="1" latinLnBrk="0" hangingPunct="1">
              <a:lnSpc>
                <a:spcPct val="100000"/>
              </a:lnSpc>
              <a:spcBef>
                <a:spcPts val="200"/>
              </a:spcBef>
              <a:buFont typeface="Arial" panose="020B0604020202020204" pitchFamily="34" charset="0"/>
              <a:buChar char="–"/>
              <a:defRPr sz="1000" kern="1200" spc="0" baseline="0">
                <a:solidFill>
                  <a:schemeClr val="tx1"/>
                </a:solidFill>
                <a:latin typeface="+mj-lt"/>
                <a:ea typeface="+mj-ea"/>
                <a:cs typeface="+mj-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j-lt"/>
                <a:ea typeface="+mj-ea"/>
                <a:cs typeface="+mj-cs"/>
              </a:defRPr>
            </a:lvl9pPr>
          </a:lstStyle>
          <a:p>
            <a:r>
              <a:rPr lang="en-US" sz="1100" dirty="0"/>
              <a:t>To learn more, call </a:t>
            </a:r>
            <a:br>
              <a:rPr lang="en-US" sz="1100" dirty="0"/>
            </a:br>
            <a:r>
              <a:rPr lang="en-US" sz="1100" b="1" dirty="0"/>
              <a:t>1-800-ASK-4MET</a:t>
            </a:r>
            <a:r>
              <a:rPr lang="en-US" sz="1100" dirty="0"/>
              <a:t> (800-275-4638) to speak with a MetLife Customer Service Representative.</a:t>
            </a:r>
          </a:p>
          <a:p>
            <a:r>
              <a:rPr lang="en-US" dirty="0"/>
              <a:t>(When calling, select 1 for member, 4 for vision, then 2 for the MetLife </a:t>
            </a:r>
            <a:r>
              <a:rPr lang="en-US" dirty="0" err="1"/>
              <a:t>VisionAccess</a:t>
            </a:r>
            <a:r>
              <a:rPr lang="en-US" dirty="0"/>
              <a:t> Discount Program.)</a:t>
            </a:r>
          </a:p>
          <a:p>
            <a:pPr>
              <a:lnSpc>
                <a:spcPts val="1700"/>
              </a:lnSpc>
            </a:pPr>
            <a:endParaRPr lang="en-US" sz="1400" dirty="0"/>
          </a:p>
        </p:txBody>
      </p:sp>
      <p:sp>
        <p:nvSpPr>
          <p:cNvPr id="2" name="Google Shape;118;p2">
            <a:extLst>
              <a:ext uri="{FF2B5EF4-FFF2-40B4-BE49-F238E27FC236}">
                <a16:creationId xmlns:a16="http://schemas.microsoft.com/office/drawing/2014/main" id="{ABBF1113-46B0-FBA4-369B-41317C3C503B}"/>
              </a:ext>
            </a:extLst>
          </p:cNvPr>
          <p:cNvSpPr txBox="1">
            <a:spLocks/>
          </p:cNvSpPr>
          <p:nvPr/>
        </p:nvSpPr>
        <p:spPr>
          <a:xfrm>
            <a:off x="528879" y="8533687"/>
            <a:ext cx="6858000" cy="755975"/>
          </a:xfrm>
          <a:prstGeom prst="rect">
            <a:avLst/>
          </a:prstGeom>
          <a:noFill/>
          <a:ln>
            <a:noFill/>
          </a:ln>
        </p:spPr>
        <p:txBody>
          <a:bodyPr spcFirstLastPara="1" lIns="0" tIns="0" rIns="0" bIns="0" anchor="b" anchorCtr="0"/>
          <a:lstStyle>
            <a:defPPr marR="0" lvl="0" algn="l" rtl="0">
              <a:lnSpc>
                <a:spcPct val="100000"/>
              </a:lnSpc>
              <a:spcBef>
                <a:spcPts val="0"/>
              </a:spcBef>
              <a:spcAft>
                <a:spcPts val="0"/>
              </a:spcAft>
            </a:defPPr>
            <a:lvl1pPr marL="457200" marR="0" lvl="0" indent="-269875" algn="l" rtl="0">
              <a:lnSpc>
                <a:spcPct val="100000"/>
              </a:lnSpc>
              <a:spcBef>
                <a:spcPts val="0"/>
              </a:spcBef>
              <a:spcAft>
                <a:spcPts val="0"/>
              </a:spcAft>
              <a:buClr>
                <a:srgbClr val="7C7D80"/>
              </a:buClr>
              <a:buSzPts val="650"/>
              <a:buFont typeface="Arial"/>
              <a:buAutoNum type="arabicPeriod"/>
              <a:defRPr sz="650" b="0" i="0" u="none" strike="noStrike" cap="none">
                <a:solidFill>
                  <a:srgbClr val="7C7D80"/>
                </a:solidFill>
                <a:latin typeface="Arial"/>
                <a:ea typeface="Arial"/>
                <a:cs typeface="Arial"/>
                <a:sym typeface="Arial"/>
              </a:defRPr>
            </a:lvl1pPr>
            <a:lvl2pPr marL="914400" marR="0" lvl="1" indent="-228600" algn="l" rtl="0">
              <a:lnSpc>
                <a:spcPct val="100000"/>
              </a:lnSpc>
              <a:spcBef>
                <a:spcPts val="6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1371600" marR="0" lvl="2" indent="-342900" algn="l" rtl="0">
              <a:lnSpc>
                <a:spcPct val="100000"/>
              </a:lnSpc>
              <a:spcBef>
                <a:spcPts val="2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3pPr>
            <a:lvl4pPr marL="1828800" marR="0" lvl="3" indent="-342900" algn="l" rtl="0">
              <a:lnSpc>
                <a:spcPct val="100000"/>
              </a:lnSpc>
              <a:spcBef>
                <a:spcPts val="2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4pPr>
            <a:lvl5pPr marL="2286000" marR="0" lvl="4" indent="-342900" algn="l" rtl="0">
              <a:lnSpc>
                <a:spcPct val="100000"/>
              </a:lnSpc>
              <a:spcBef>
                <a:spcPts val="2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6pPr>
            <a:lvl7pPr marL="3200400" marR="0" lvl="6"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7pPr>
            <a:lvl8pPr marL="3657600" marR="0" lvl="7"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8pPr>
            <a:lvl9pPr marL="4114800" marR="0" lvl="8"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9pPr>
          </a:lstStyle>
          <a:p>
            <a:pPr marL="109728" indent="-109728" eaLnBrk="1" fontAlgn="auto" hangingPunct="1">
              <a:buClr>
                <a:srgbClr val="FF40FF"/>
              </a:buClr>
              <a:buSzPts val="680"/>
              <a:buNone/>
              <a:defRPr/>
            </a:pPr>
            <a:endParaRPr lang="en-US" sz="700" kern="0" dirty="0">
              <a:solidFill>
                <a:schemeClr val="tx1">
                  <a:lumMod val="50000"/>
                  <a:lumOff val="50000"/>
                </a:schemeClr>
              </a:solidFill>
            </a:endParaRPr>
          </a:p>
          <a:p>
            <a:pPr marL="109728" indent="-109728" eaLnBrk="1" fontAlgn="auto" hangingPunct="1">
              <a:buClr>
                <a:srgbClr val="FF40FF"/>
              </a:buClr>
              <a:buSzPts val="680"/>
              <a:buNone/>
              <a:defRPr/>
            </a:pPr>
            <a:r>
              <a:rPr lang="en-US" sz="700" kern="0" dirty="0">
                <a:solidFill>
                  <a:schemeClr val="tx1">
                    <a:lumMod val="50000"/>
                    <a:lumOff val="50000"/>
                  </a:schemeClr>
                </a:solidFill>
              </a:rPr>
              <a:t>1. MetLife </a:t>
            </a:r>
            <a:r>
              <a:rPr lang="en-US" sz="700" kern="0" dirty="0" err="1">
                <a:solidFill>
                  <a:schemeClr val="tx1">
                    <a:lumMod val="50000"/>
                    <a:lumOff val="50000"/>
                  </a:schemeClr>
                </a:solidFill>
              </a:rPr>
              <a:t>VisionAccess</a:t>
            </a:r>
            <a:r>
              <a:rPr lang="en-US" sz="700" kern="0" dirty="0">
                <a:solidFill>
                  <a:schemeClr val="tx1">
                    <a:lumMod val="50000"/>
                    <a:lumOff val="50000"/>
                  </a:schemeClr>
                </a:solidFill>
              </a:rPr>
              <a:t> is a discount program and not an insured benefit. The program is available at no charge regardless of enrollment in other MetLife benefits. Participation in the vision discount program is not contingent on the purchase of a MetLife product. It is provided through Vision Service Plan (VSP), Rancho Cordova, CA. VSP is not affiliated with MetLife or its affiliates</a:t>
            </a:r>
          </a:p>
          <a:p>
            <a:pPr marL="109728" indent="-109728" eaLnBrk="1" fontAlgn="auto" hangingPunct="1">
              <a:buClr>
                <a:srgbClr val="FF40FF"/>
              </a:buClr>
              <a:buSzPts val="680"/>
              <a:buNone/>
              <a:defRPr/>
            </a:pPr>
            <a:r>
              <a:rPr lang="en-US" sz="700" kern="0" dirty="0">
                <a:solidFill>
                  <a:schemeClr val="tx1">
                    <a:lumMod val="50000"/>
                    <a:lumOff val="50000"/>
                  </a:schemeClr>
                </a:solidFill>
              </a:rPr>
              <a:t>2. Up to the listed discounts off the provider’s Usual and Customary fee. Savings are not guaranteed, and are subject to various factors, including the availability of materials and costs of services provided.</a:t>
            </a:r>
          </a:p>
          <a:p>
            <a:pPr marL="109728" indent="-109728" eaLnBrk="1" fontAlgn="auto" hangingPunct="1">
              <a:buClr>
                <a:srgbClr val="FF40FF"/>
              </a:buClr>
              <a:buSzPts val="680"/>
              <a:buNone/>
              <a:defRPr/>
            </a:pPr>
            <a:r>
              <a:rPr lang="en-US" sz="700" kern="0" dirty="0">
                <a:solidFill>
                  <a:schemeClr val="tx1">
                    <a:lumMod val="50000"/>
                    <a:lumOff val="50000"/>
                  </a:schemeClr>
                </a:solidFill>
              </a:rPr>
              <a:t>3. Custom LASIK coverage only available using wavefront technology with the microkeratome surgical device. Other LASIK procedures may be performed at an additional cost to the member. Additional savings on laser vision care only available at participating locations.</a:t>
            </a:r>
            <a:endParaRPr lang="en-US" sz="700" kern="0" dirty="0">
              <a:solidFill>
                <a:srgbClr val="FF40FF"/>
              </a:solidFill>
            </a:endParaRPr>
          </a:p>
        </p:txBody>
      </p:sp>
      <p:sp>
        <p:nvSpPr>
          <p:cNvPr id="9" name="Google Shape;86;p2">
            <a:extLst>
              <a:ext uri="{FF2B5EF4-FFF2-40B4-BE49-F238E27FC236}">
                <a16:creationId xmlns:a16="http://schemas.microsoft.com/office/drawing/2014/main" id="{EAF80198-44DE-3D45-9579-66F7229CD297}"/>
              </a:ext>
            </a:extLst>
          </p:cNvPr>
          <p:cNvSpPr txBox="1">
            <a:spLocks/>
          </p:cNvSpPr>
          <p:nvPr/>
        </p:nvSpPr>
        <p:spPr>
          <a:xfrm>
            <a:off x="3425825" y="9675297"/>
            <a:ext cx="3889375" cy="274638"/>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marR="0" lvl="0" indent="-228600" algn="r" rtl="0">
              <a:lnSpc>
                <a:spcPct val="100000"/>
              </a:lnSpc>
              <a:spcBef>
                <a:spcPts val="0"/>
              </a:spcBef>
              <a:spcAft>
                <a:spcPts val="0"/>
              </a:spcAft>
              <a:buClr>
                <a:srgbClr val="7C7D80"/>
              </a:buClr>
              <a:buSzPts val="650"/>
              <a:buFont typeface="Arial"/>
              <a:buNone/>
              <a:defRPr sz="650" b="0" i="0" u="none" strike="noStrike" cap="none">
                <a:solidFill>
                  <a:srgbClr val="7C7D80"/>
                </a:solidFill>
                <a:latin typeface="Arial"/>
                <a:ea typeface="Arial"/>
                <a:cs typeface="Arial"/>
                <a:sym typeface="Arial"/>
              </a:defRPr>
            </a:lvl1pPr>
            <a:lvl2pPr marL="914400" marR="0" lvl="1" indent="-342900" algn="l" rtl="0">
              <a:lnSpc>
                <a:spcPct val="100000"/>
              </a:lnSpc>
              <a:spcBef>
                <a:spcPts val="3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2pPr>
            <a:lvl3pPr marL="1371600" marR="0" lvl="2" indent="-342900" algn="l" rtl="0">
              <a:lnSpc>
                <a:spcPct val="100000"/>
              </a:lnSpc>
              <a:spcBef>
                <a:spcPts val="2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3pPr>
            <a:lvl4pPr marL="1828800" marR="0" lvl="3" indent="-342900" algn="l" rtl="0">
              <a:lnSpc>
                <a:spcPct val="100000"/>
              </a:lnSpc>
              <a:spcBef>
                <a:spcPts val="2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4pPr>
            <a:lvl5pPr marL="2286000" marR="0" lvl="4" indent="-342900" algn="l" rtl="0">
              <a:lnSpc>
                <a:spcPct val="100000"/>
              </a:lnSpc>
              <a:spcBef>
                <a:spcPts val="2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6pPr>
            <a:lvl7pPr marL="3200400" marR="0" lvl="6"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7pPr>
            <a:lvl8pPr marL="3657600" marR="0" lvl="7"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8pPr>
            <a:lvl9pPr marL="4114800" marR="0" lvl="8"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9pPr>
          </a:lstStyle>
          <a:p>
            <a:pPr marL="0" indent="0" eaLnBrk="1" fontAlgn="auto" hangingPunct="1">
              <a:buSzPts val="600"/>
              <a:defRPr/>
            </a:pPr>
            <a:r>
              <a:rPr lang="en-US" kern="0" dirty="0"/>
              <a:t>© 2025 MetLife Services and Solutions, LLC.</a:t>
            </a:r>
          </a:p>
          <a:p>
            <a:pPr marL="0" indent="0" eaLnBrk="1" fontAlgn="auto" hangingPunct="1">
              <a:buSzPts val="600"/>
              <a:defRPr/>
            </a:pPr>
            <a:endParaRPr lang="en-US" kern="0" dirty="0"/>
          </a:p>
        </p:txBody>
      </p:sp>
      <p:sp>
        <p:nvSpPr>
          <p:cNvPr id="10" name="Google Shape;99;p2">
            <a:extLst>
              <a:ext uri="{FF2B5EF4-FFF2-40B4-BE49-F238E27FC236}">
                <a16:creationId xmlns:a16="http://schemas.microsoft.com/office/drawing/2014/main" id="{464F068E-C8FC-F1B8-6509-D435CE8B1947}"/>
              </a:ext>
            </a:extLst>
          </p:cNvPr>
          <p:cNvSpPr txBox="1">
            <a:spLocks noChangeArrowheads="1"/>
          </p:cNvSpPr>
          <p:nvPr/>
        </p:nvSpPr>
        <p:spPr bwMode="auto">
          <a:xfrm>
            <a:off x="2565400" y="9540360"/>
            <a:ext cx="47498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144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3716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8288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2860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7432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2004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6576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41148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buClr>
                <a:srgbClr val="7C7D80"/>
              </a:buClr>
              <a:buSzPts val="800"/>
            </a:pPr>
            <a:r>
              <a:rPr lang="en-US" altLang="en-US" sz="800" b="1" dirty="0">
                <a:solidFill>
                  <a:srgbClr val="7C7D80"/>
                </a:solidFill>
              </a:rPr>
              <a:t>Metropolitan Life Insurance Company  |  200 Park Avenue  |  New York, NY 10166</a:t>
            </a:r>
          </a:p>
        </p:txBody>
      </p:sp>
      <p:pic>
        <p:nvPicPr>
          <p:cNvPr id="12" name="Picture 11">
            <a:extLst>
              <a:ext uri="{FF2B5EF4-FFF2-40B4-BE49-F238E27FC236}">
                <a16:creationId xmlns:a16="http://schemas.microsoft.com/office/drawing/2014/main" id="{1ACE8B0D-7041-ADB9-0CDF-4B3DC53A4BEB}"/>
              </a:ext>
            </a:extLst>
          </p:cNvPr>
          <p:cNvPicPr>
            <a:picLocks noChangeAspect="1"/>
          </p:cNvPicPr>
          <p:nvPr/>
        </p:nvPicPr>
        <p:blipFill rotWithShape="1">
          <a:blip r:embed="rId3"/>
          <a:srcRect l="1" t="37609" r="53079" b="40707"/>
          <a:stretch/>
        </p:blipFill>
        <p:spPr>
          <a:xfrm>
            <a:off x="324078" y="9334003"/>
            <a:ext cx="1280160" cy="457200"/>
          </a:xfrm>
          <a:prstGeom prst="rect">
            <a:avLst/>
          </a:prstGeom>
        </p:spPr>
      </p:pic>
      <p:sp>
        <p:nvSpPr>
          <p:cNvPr id="17" name="Rectangle 16">
            <a:extLst>
              <a:ext uri="{FF2B5EF4-FFF2-40B4-BE49-F238E27FC236}">
                <a16:creationId xmlns:a16="http://schemas.microsoft.com/office/drawing/2014/main" id="{0C0014EE-1AD0-1922-B175-7115AFFC98AB}"/>
              </a:ext>
            </a:extLst>
          </p:cNvPr>
          <p:cNvSpPr/>
          <p:nvPr/>
        </p:nvSpPr>
        <p:spPr>
          <a:xfrm>
            <a:off x="5184494" y="5885513"/>
            <a:ext cx="2600325" cy="128670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a:extLst>
              <a:ext uri="{FF2B5EF4-FFF2-40B4-BE49-F238E27FC236}">
                <a16:creationId xmlns:a16="http://schemas.microsoft.com/office/drawing/2014/main" id="{6AF5CB58-9ED9-ED2F-7ABE-C5C1BA5ECEE2}"/>
              </a:ext>
            </a:extLst>
          </p:cNvPr>
          <p:cNvSpPr/>
          <p:nvPr/>
        </p:nvSpPr>
        <p:spPr>
          <a:xfrm>
            <a:off x="5184494" y="5444845"/>
            <a:ext cx="2601912" cy="620641"/>
          </a:xfrm>
          <a:prstGeom prst="rect">
            <a:avLst/>
          </a:prstGeom>
          <a:solidFill>
            <a:srgbClr val="0290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 Placeholder 234">
            <a:extLst>
              <a:ext uri="{FF2B5EF4-FFF2-40B4-BE49-F238E27FC236}">
                <a16:creationId xmlns:a16="http://schemas.microsoft.com/office/drawing/2014/main" id="{F5CF1954-0242-DB25-70F3-804402D352ED}"/>
              </a:ext>
            </a:extLst>
          </p:cNvPr>
          <p:cNvSpPr txBox="1">
            <a:spLocks noChangeArrowheads="1"/>
          </p:cNvSpPr>
          <p:nvPr/>
        </p:nvSpPr>
        <p:spPr bwMode="auto">
          <a:xfrm>
            <a:off x="5401981" y="6211867"/>
            <a:ext cx="2239963" cy="8161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hangingPunct="1">
              <a:spcAft>
                <a:spcPts val="300"/>
              </a:spcAft>
            </a:pPr>
            <a:r>
              <a:rPr lang="en-US" altLang="en-US" sz="1100" kern="0" dirty="0"/>
              <a:t>For more information or a list of participating providers in your </a:t>
            </a:r>
            <a:br>
              <a:rPr lang="en-US" altLang="en-US" sz="1100" kern="0" dirty="0"/>
            </a:br>
            <a:r>
              <a:rPr lang="en-US" altLang="en-US" sz="1100" kern="0" dirty="0"/>
              <a:t>area, visit us online or call our Customer Service Center.</a:t>
            </a:r>
          </a:p>
        </p:txBody>
      </p:sp>
      <p:sp>
        <p:nvSpPr>
          <p:cNvPr id="22" name="Google Shape;87;p1">
            <a:extLst>
              <a:ext uri="{FF2B5EF4-FFF2-40B4-BE49-F238E27FC236}">
                <a16:creationId xmlns:a16="http://schemas.microsoft.com/office/drawing/2014/main" id="{FD8E298B-CA1F-35E3-7478-15BA4949939B}"/>
              </a:ext>
            </a:extLst>
          </p:cNvPr>
          <p:cNvSpPr txBox="1">
            <a:spLocks noChangeArrowheads="1"/>
          </p:cNvSpPr>
          <p:nvPr/>
        </p:nvSpPr>
        <p:spPr bwMode="auto">
          <a:xfrm>
            <a:off x="5401981" y="5585131"/>
            <a:ext cx="2008188" cy="300037"/>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lvl="0" indent="-228600" algn="l" rtl="0" eaLnBrk="0" fontAlgn="base" hangingPunct="0">
              <a:spcBef>
                <a:spcPts val="0"/>
              </a:spcBef>
              <a:spcAft>
                <a:spcPts val="0"/>
              </a:spcAft>
              <a:buClr>
                <a:srgbClr val="000000"/>
              </a:buClr>
              <a:buSzPts val="1400"/>
              <a:buFont typeface="Arial" panose="020B0604020202020204" pitchFamily="34" charset="0"/>
              <a:buNone/>
              <a:defRPr sz="400">
                <a:solidFill>
                  <a:schemeClr val="accent3"/>
                </a:solidFill>
                <a:latin typeface="Arial"/>
                <a:ea typeface="Arial"/>
                <a:cs typeface="Arial"/>
                <a:sym typeface="Arial" panose="020B0604020202020204" pitchFamily="34" charset="0"/>
              </a:defRPr>
            </a:lvl1pPr>
            <a:lvl2pPr marL="914400" lvl="1" indent="-228600" algn="l" rtl="0" eaLnBrk="0" fontAlgn="base" hangingPunct="0">
              <a:spcBef>
                <a:spcPts val="600"/>
              </a:spcBef>
              <a:spcAft>
                <a:spcPts val="0"/>
              </a:spcAft>
              <a:buClr>
                <a:schemeClr val="dk1"/>
              </a:buClr>
              <a:buSzPts val="10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marL="1371600" lvl="2" indent="-342900" algn="l" rtl="0" eaLnBrk="0" fontAlgn="base" hangingPunct="0">
              <a:spcBef>
                <a:spcPts val="200"/>
              </a:spcBef>
              <a:spcAft>
                <a:spcPts val="0"/>
              </a:spcAft>
              <a:buClr>
                <a:schemeClr val="dk1"/>
              </a:buClr>
              <a:buSzPts val="1800"/>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3pPr>
            <a:lvl4pPr marL="1828800" lvl="3" indent="-342900" algn="l" rtl="0" eaLnBrk="0" fontAlgn="base" hangingPunct="0">
              <a:spcBef>
                <a:spcPts val="200"/>
              </a:spcBef>
              <a:spcAft>
                <a:spcPts val="0"/>
              </a:spcAft>
              <a:buClr>
                <a:schemeClr val="dk1"/>
              </a:buClr>
              <a:buSzPts val="1800"/>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4pPr>
            <a:lvl5pPr marL="2286000" lvl="4" indent="-342900" algn="l" rtl="0" eaLnBrk="0" fontAlgn="base" hangingPunct="0">
              <a:spcBef>
                <a:spcPts val="200"/>
              </a:spcBef>
              <a:spcAft>
                <a:spcPts val="0"/>
              </a:spcAft>
              <a:buClr>
                <a:schemeClr val="dk1"/>
              </a:buClr>
              <a:buSzPts val="1800"/>
              <a:buFont typeface="Arial" panose="020B0604020202020204" pitchFamily="34" charset="0"/>
              <a:buChar char="–"/>
              <a:defRPr sz="1400">
                <a:solidFill>
                  <a:srgbClr val="000000"/>
                </a:solidFill>
                <a:latin typeface="Arial"/>
                <a:ea typeface="Arial"/>
                <a:cs typeface="Arial"/>
                <a:sym typeface="Arial" panose="020B0604020202020204" pitchFamily="34" charset="0"/>
              </a:defRPr>
            </a:lvl5pPr>
            <a:lvl6pPr marL="2743200" marR="0" lvl="5" indent="-342900" algn="l" rtl="0">
              <a:lnSpc>
                <a:spcPct val="90000"/>
              </a:lnSpc>
              <a:spcBef>
                <a:spcPts val="425"/>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425"/>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425"/>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425"/>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eaLnBrk="1" hangingPunct="1">
              <a:spcBef>
                <a:spcPct val="0"/>
              </a:spcBef>
              <a:spcAft>
                <a:spcPct val="0"/>
              </a:spcAft>
              <a:buSzPts val="1000"/>
              <a:defRPr/>
            </a:pPr>
            <a:r>
              <a:rPr lang="en-US" altLang="en-US" sz="1200" b="1" kern="0" dirty="0">
                <a:solidFill>
                  <a:schemeClr val="bg1"/>
                </a:solidFill>
                <a:latin typeface="+mj-lt"/>
                <a:cs typeface="Arial" panose="020B0604020202020204" pitchFamily="34" charset="0"/>
              </a:rPr>
              <a:t>When it comes to vision care, the choice is clear. </a:t>
            </a:r>
          </a:p>
        </p:txBody>
      </p:sp>
      <p:sp>
        <p:nvSpPr>
          <p:cNvPr id="6" name="Google Shape;88;p1">
            <a:extLst>
              <a:ext uri="{FF2B5EF4-FFF2-40B4-BE49-F238E27FC236}">
                <a16:creationId xmlns:a16="http://schemas.microsoft.com/office/drawing/2014/main" id="{556BA909-239E-87DF-8630-F7B9CFF35595}"/>
              </a:ext>
            </a:extLst>
          </p:cNvPr>
          <p:cNvSpPr txBox="1">
            <a:spLocks noChangeArrowheads="1"/>
          </p:cNvSpPr>
          <p:nvPr/>
        </p:nvSpPr>
        <p:spPr bwMode="auto">
          <a:xfrm>
            <a:off x="2217970" y="433878"/>
            <a:ext cx="3890729" cy="550744"/>
          </a:xfrm>
          <a:prstGeom prst="rect">
            <a:avLst/>
          </a:prstGeom>
          <a:noFill/>
          <a:ln>
            <a:noFill/>
          </a:ln>
        </p:spPr>
        <p:txBody>
          <a:bodyPr lIns="0" tIns="0" rIns="0" bIns="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144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3716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8288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2860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7432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2004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6576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41148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95000"/>
              </a:lnSpc>
              <a:buClr>
                <a:schemeClr val="accent1"/>
              </a:buClr>
              <a:buSzPts val="1900"/>
              <a:defRPr/>
            </a:pPr>
            <a:r>
              <a:rPr lang="en-US" altLang="en-US" sz="1600" dirty="0" err="1">
                <a:solidFill>
                  <a:srgbClr val="0090DA"/>
                </a:solidFill>
                <a:latin typeface="+mj-lt"/>
                <a:cs typeface="Arial"/>
              </a:rPr>
              <a:t>VisionAccess</a:t>
            </a:r>
            <a:r>
              <a:rPr lang="en-US" altLang="en-US" sz="1600" dirty="0">
                <a:solidFill>
                  <a:srgbClr val="0090DA"/>
                </a:solidFill>
                <a:latin typeface="+mj-lt"/>
                <a:cs typeface="Arial"/>
              </a:rPr>
              <a:t> Program</a:t>
            </a:r>
            <a:endParaRPr lang="en-US" altLang="en-US" sz="1600" b="1" dirty="0">
              <a:solidFill>
                <a:srgbClr val="FF0000"/>
              </a:solidFill>
              <a:latin typeface="+mj-lt"/>
            </a:endParaRPr>
          </a:p>
        </p:txBody>
      </p:sp>
      <p:sp>
        <p:nvSpPr>
          <p:cNvPr id="14" name="ADMASTER-STAMP!L4380816[exp0427][All States/Territories Except][PR, MP, VI, GU, DC]"/>
          <p:cNvSpPr txBox="1"/>
          <p:nvPr/>
        </p:nvSpPr>
        <p:spPr>
          <a:xfrm>
            <a:off x="457200" y="9753600"/>
            <a:ext cx="3810000" cy="124142"/>
          </a:xfrm>
          <a:prstGeom prst="rect">
            <a:avLst/>
          </a:prstGeom>
        </p:spPr>
        <p:txBody>
          <a:bodyPr lIns="0" tIns="0" rIns="0" bIns="0" rtlCol="0" anchor="t" anchorCtr="0">
            <a:noAutofit/>
          </a:bodyPr>
          <a:lstStyle/>
          <a:p>
            <a:pPr algn="l">
              <a:defRPr/>
            </a:pPr>
            <a:r>
              <a:rPr lang="en-US" sz="600" b="0" i="0">
                <a:solidFill>
                  <a:srgbClr val="000000"/>
                </a:solidFill>
                <a:latin typeface="Courier"/>
              </a:rPr>
              <a:t>L4380816[exp0427][All States/Territories Except][PR, MP, VI, GU, DC]</a:t>
            </a:r>
            <a:endParaRPr lang="en-US"/>
          </a:p>
        </p:txBody>
      </p:sp>
    </p:spTree>
    <p:extLst>
      <p:ext uri="{BB962C8B-B14F-4D97-AF65-F5344CB8AC3E}">
        <p14:creationId xmlns:p14="http://schemas.microsoft.com/office/powerpoint/2010/main" val="4092866146"/>
      </p:ext>
    </p:extLst>
  </p:cSld>
  <p:clrMapOvr>
    <a:masterClrMapping/>
  </p:clrMapOvr>
</p:sld>
</file>

<file path=ppt/theme/theme1.xml><?xml version="1.0" encoding="utf-8"?>
<a:theme xmlns:a="http://schemas.openxmlformats.org/drawingml/2006/main" name="FAQ Flyer">
  <a:themeElements>
    <a:clrScheme name="ML 2021">
      <a:dk1>
        <a:srgbClr val="000000"/>
      </a:dk1>
      <a:lt1>
        <a:srgbClr val="FFFFFF"/>
      </a:lt1>
      <a:dk2>
        <a:srgbClr val="A7A8AA"/>
      </a:dk2>
      <a:lt2>
        <a:srgbClr val="D9D9D6"/>
      </a:lt2>
      <a:accent1>
        <a:srgbClr val="0090DA"/>
      </a:accent1>
      <a:accent2>
        <a:srgbClr val="A4CE4E"/>
      </a:accent2>
      <a:accent3>
        <a:srgbClr val="00ACA0"/>
      </a:accent3>
      <a:accent4>
        <a:srgbClr val="0061A0"/>
      </a:accent4>
      <a:accent5>
        <a:srgbClr val="5F259F"/>
      </a:accent5>
      <a:accent6>
        <a:srgbClr val="DB0A5B"/>
      </a:accent6>
      <a:hlink>
        <a:srgbClr val="0061A0"/>
      </a:hlink>
      <a:folHlink>
        <a:srgbClr val="A7A8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cdc58fe-a556-4874-96c6-69123425114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533D2980111BD48BB8BA3140BB5B890" ma:contentTypeVersion="15" ma:contentTypeDescription="Create a new document." ma:contentTypeScope="" ma:versionID="d52f37e97b27835cf6e23a842016558e">
  <xsd:schema xmlns:xsd="http://www.w3.org/2001/XMLSchema" xmlns:xs="http://www.w3.org/2001/XMLSchema" xmlns:p="http://schemas.microsoft.com/office/2006/metadata/properties" xmlns:ns2="9cdc58fe-a556-4874-96c6-691234251148" xmlns:ns3="5eacba6f-7267-46fd-9f3b-0cb0a8be5eda" targetNamespace="http://schemas.microsoft.com/office/2006/metadata/properties" ma:root="true" ma:fieldsID="f66bebab60adb355466c9ac565b2e995" ns2:_="" ns3:_="">
    <xsd:import namespace="9cdc58fe-a556-4874-96c6-691234251148"/>
    <xsd:import namespace="5eacba6f-7267-46fd-9f3b-0cb0a8be5ed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2:MediaServiceDateTaken" minOccurs="0"/>
                <xsd:element ref="ns2:MediaServiceObjectDetectorVersions" minOccurs="0"/>
                <xsd:element ref="ns2:MediaServiceOCR"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dc58fe-a556-4874-96c6-6912342511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5af0f96-557c-40e5-b74f-4de88d247c44"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acba6f-7267-46fd-9f3b-0cb0a8be5ed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815B68-632F-4459-B45F-C5FC18C35E4B}">
  <ds:schemaRefs>
    <ds:schemaRef ds:uri="http://schemas.microsoft.com/sharepoint/v3/contenttype/forms"/>
  </ds:schemaRefs>
</ds:datastoreItem>
</file>

<file path=customXml/itemProps2.xml><?xml version="1.0" encoding="utf-8"?>
<ds:datastoreItem xmlns:ds="http://schemas.openxmlformats.org/officeDocument/2006/customXml" ds:itemID="{1FB0B907-64BF-4BE5-87E9-F0C454D49BBE}">
  <ds:schemaRefs>
    <ds:schemaRef ds:uri="http://schemas.microsoft.com/office/2006/metadata/properties"/>
    <ds:schemaRef ds:uri="http://schemas.microsoft.com/office/infopath/2007/PartnerControls"/>
    <ds:schemaRef ds:uri="d2a93d74-f6e3-48a0-863c-b69df431d8ab"/>
    <ds:schemaRef ds:uri="52b899bb-61be-46f6-b3da-4738aecc4a2c"/>
    <ds:schemaRef ds:uri="9cdc58fe-a556-4874-96c6-691234251148"/>
  </ds:schemaRefs>
</ds:datastoreItem>
</file>

<file path=customXml/itemProps3.xml><?xml version="1.0" encoding="utf-8"?>
<ds:datastoreItem xmlns:ds="http://schemas.openxmlformats.org/officeDocument/2006/customXml" ds:itemID="{57650EBE-2BB8-4009-9FC4-FF6D96210B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dc58fe-a556-4874-96c6-691234251148"/>
    <ds:schemaRef ds:uri="5eacba6f-7267-46fd-9f3b-0cb0a8be5e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1355</TotalTime>
  <Words>493</Words>
  <Application>Microsoft Office PowerPoint</Application>
  <PresentationFormat>Custom</PresentationFormat>
  <Paragraphs>26</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Courier</vt:lpstr>
      <vt:lpstr>Georgia</vt:lpstr>
      <vt:lpstr>FAQ Flyer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Butler Bradford</dc:creator>
  <cp:lastModifiedBy>Onderko, Bridgette</cp:lastModifiedBy>
  <cp:revision>227</cp:revision>
  <cp:lastPrinted>2022-05-25T18:15:52Z</cp:lastPrinted>
  <dcterms:created xsi:type="dcterms:W3CDTF">2021-03-15T20:34:38Z</dcterms:created>
  <dcterms:modified xsi:type="dcterms:W3CDTF">2025-04-23T16:57:45Z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B2562677-76A6-4BB6-AA93-B7AAE1DB77A4</vt:lpwstr>
  </property>
  <property fmtid="{D5CDD505-2E9C-101B-9397-08002B2CF9AE}" pid="3" name="ArticulatePath">
    <vt:lpwstr>Presentation1</vt:lpwstr>
  </property>
  <property fmtid="{D5CDD505-2E9C-101B-9397-08002B2CF9AE}" pid="4" name="ContentTypeId">
    <vt:lpwstr>0x010100B533D2980111BD48BB8BA3140BB5B890</vt:lpwstr>
  </property>
</Properties>
</file>