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0"/>
    <p:restoredTop sz="94694"/>
  </p:normalViewPr>
  <p:slideViewPr>
    <p:cSldViewPr snapToGrid="0">
      <p:cViewPr varScale="1">
        <p:scale>
          <a:sx n="133" d="100"/>
          <a:sy n="133" d="100"/>
        </p:scale>
        <p:origin x="192" y="6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Visually_Safe_Disability_Pride_Flag.sv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Found the Vector image for the Disability Pride Flag through Wikipedia: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https://commons.wikimedia.org/wiki/File:Visually_Safe_Disability_Pride_Flag.svg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3ba59bd1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33ba59bd1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3de357692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3de357692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33ba59bd1f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33ba59bd1f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Evans, N. J., Broido, E. M., Brown, K. R., &amp; Wilke, A. K. (2017). </a:t>
            </a:r>
            <a:r>
              <a:rPr lang="en" sz="1400" i="1">
                <a:solidFill>
                  <a:schemeClr val="dk1"/>
                </a:solidFill>
              </a:rPr>
              <a:t>Disability in Higher Education: A Social Justice Approach</a:t>
            </a:r>
            <a:r>
              <a:rPr lang="en" sz="1400">
                <a:solidFill>
                  <a:schemeClr val="dk1"/>
                </a:solidFill>
              </a:rPr>
              <a:t>. San Francisco, CA: Jossey-Bass.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Heumann, J. (2020). </a:t>
            </a:r>
            <a:r>
              <a:rPr lang="en" sz="1400" i="1">
                <a:solidFill>
                  <a:schemeClr val="dk1"/>
                </a:solidFill>
              </a:rPr>
              <a:t>Being Heumann: An Unrepentant Memoir of a Disability Rights Activist</a:t>
            </a:r>
            <a:r>
              <a:rPr lang="en" sz="1400">
                <a:solidFill>
                  <a:schemeClr val="dk1"/>
                </a:solidFill>
              </a:rPr>
              <a:t>. Boston, MA: Beacon Press.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Kerschbaum, S. L., Eisenman, L. T., &amp; Jones, J. M. (Eds.). (2017). </a:t>
            </a:r>
            <a:r>
              <a:rPr lang="en" sz="1400" i="1">
                <a:solidFill>
                  <a:schemeClr val="dk1"/>
                </a:solidFill>
              </a:rPr>
              <a:t>Negotiating Disability; Disclosure and Higher Education</a:t>
            </a:r>
            <a:r>
              <a:rPr lang="en" sz="1400">
                <a:solidFill>
                  <a:schemeClr val="dk1"/>
                </a:solidFill>
              </a:rPr>
              <a:t>. Ann Arbor: University of Michigan Press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Kim, E., &amp; Aquino, K. C. (Eds.). (2017). </a:t>
            </a:r>
            <a:r>
              <a:rPr lang="en" sz="1400" i="1">
                <a:solidFill>
                  <a:schemeClr val="dk1"/>
                </a:solidFill>
              </a:rPr>
              <a:t>Disability as Diversity in Higher Education: Policies and Practices to Enhance Student Success</a:t>
            </a:r>
            <a:r>
              <a:rPr lang="en" sz="1400">
                <a:solidFill>
                  <a:schemeClr val="dk1"/>
                </a:solidFill>
              </a:rPr>
              <a:t>. New York, NY: Routledge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rgbClr val="595959"/>
                </a:solidFill>
              </a:rPr>
              <a:t>Kleege, G. (2018). More than meets the eye; what blindness brings to art. Oxford: University Press.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Sins Invalid (2020). </a:t>
            </a:r>
            <a:r>
              <a:rPr lang="en" sz="1400" i="1">
                <a:solidFill>
                  <a:schemeClr val="dk1"/>
                </a:solidFill>
              </a:rPr>
              <a:t>Skin, Tooth, and Bone </a:t>
            </a:r>
            <a:r>
              <a:rPr lang="en" sz="1400">
                <a:solidFill>
                  <a:schemeClr val="dk1"/>
                </a:solidFill>
              </a:rPr>
              <a:t>(2nd Edition). 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rgbClr val="595959"/>
                </a:solidFill>
              </a:rPr>
              <a:t>Wong, A. (Ed.). Disability Visibility: First-person Stories from the Twenty-First Century. New York: Vintage Books.</a:t>
            </a:r>
            <a:endParaRPr sz="14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33ba59bd1f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33ba59bd1f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33ba59bd1f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33ba59bd1f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Char char="●"/>
            </a:pPr>
            <a:r>
              <a:rPr lang="en" sz="1200">
                <a:solidFill>
                  <a:srgbClr val="595959"/>
                </a:solidFill>
              </a:rPr>
              <a:t>Lebrecht, J. &amp; Newnham, N. (Directors). (2020). Crip Camp: A Disability Revolution [film]. Netflix.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3de357692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3de3576925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33ba59bd1f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133ba59bd1f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Liz copy/paste items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789130fe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789130fe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Establish what assumptions we’re bringing into this space about the topic and the audience/space 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3ba59bd1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3ba59bd1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Verbal mention of time/length of presentation, estimated timepoints for sections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Benchmarks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10:15 CT/11:15 ET = Arrive at Panel Discussion 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10:45 CT/11:45 ET = Arrive at Q &amp; A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33ba59bd1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33ba59bd1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Similarity to speaker descriptions on the event website; additions/differences for the day of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Note each of our relationships relative to UMass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d5e04ed9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3d5e04ed9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789130f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789130fe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Liz will develop more text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33ba59bd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33ba59bd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addition of something speaking to the reinforcement of ableism in society?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Disableism(?)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Grounding example for each, maybe?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Ableism = 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Academic Ableism =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Internalized Ableism = Hesitancy to use accommodations(?)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33ba59bd1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33ba59bd1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6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idehighered.com/advice/2022/03/18/colleges-should-support-faculty-who-disclose-disabilities-opinion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insidehighered.com/views/2022/06/17/how-disabled-and-neurodivergent-faculty-live-opinio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hbr.org/2021/06/make-it-safe-for-employees-to-disclose-their-disabilities" TargetMode="External"/><Relationship Id="rId5" Type="http://schemas.openxmlformats.org/officeDocument/2006/relationships/hyperlink" Target="https://directory.doabooks.org/handle/20.500.12854/74782" TargetMode="External"/><Relationship Id="rId10" Type="http://schemas.openxmlformats.org/officeDocument/2006/relationships/hyperlink" Target="https://www-chronicle-com.silk.library.umass.edu/article/the-neglected-demographic-faculty-members-with-disabilities/" TargetMode="External"/><Relationship Id="rId4" Type="http://schemas.openxmlformats.org/officeDocument/2006/relationships/hyperlink" Target="https://directory.doabooks.org/handle/20.500.12854/64139" TargetMode="External"/><Relationship Id="rId9" Type="http://schemas.openxmlformats.org/officeDocument/2006/relationships/hyperlink" Target="https://www-chronicle-com.silk.library.umass.edu/article/in-fight-against-ableism-disabled-students-build-centers-of-their-own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adata.org/" TargetMode="External"/><Relationship Id="rId13" Type="http://schemas.openxmlformats.org/officeDocument/2006/relationships/hyperlink" Target="https://leavingevidence.wordpress.com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rootedinrights.org/about/about/" TargetMode="External"/><Relationship Id="rId12" Type="http://schemas.openxmlformats.org/officeDocument/2006/relationships/hyperlink" Target="https://www.autistichoya.com/p/about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sinsinvalid.org/" TargetMode="External"/><Relationship Id="rId11" Type="http://schemas.openxmlformats.org/officeDocument/2006/relationships/hyperlink" Target="https://www.umass.edu/diversity/employee-resource-groups" TargetMode="External"/><Relationship Id="rId5" Type="http://schemas.openxmlformats.org/officeDocument/2006/relationships/hyperlink" Target="https://awnnetwork.org/" TargetMode="External"/><Relationship Id="rId15" Type="http://schemas.openxmlformats.org/officeDocument/2006/relationships/hyperlink" Target="https://brownstargirl.org/" TargetMode="External"/><Relationship Id="rId10" Type="http://schemas.openxmlformats.org/officeDocument/2006/relationships/hyperlink" Target="https://sites.google.com/umass.edu/allianceagainstableism/home" TargetMode="External"/><Relationship Id="rId4" Type="http://schemas.openxmlformats.org/officeDocument/2006/relationships/hyperlink" Target="https://autisticadvocacy.org/" TargetMode="External"/><Relationship Id="rId9" Type="http://schemas.openxmlformats.org/officeDocument/2006/relationships/hyperlink" Target="https://www.mass.gov/orgs/massachusetts-office-on-disability" TargetMode="External"/><Relationship Id="rId14" Type="http://schemas.openxmlformats.org/officeDocument/2006/relationships/hyperlink" Target="https://stephenkuusisto.com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OFS8SpwioZ4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theaccessiblestall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reidmymind.com/" TargetMode="External"/><Relationship Id="rId5" Type="http://schemas.openxmlformats.org/officeDocument/2006/relationships/hyperlink" Target="https://disabilityvisibilityproject.com/podcast-2/" TargetMode="External"/><Relationship Id="rId4" Type="http://schemas.openxmlformats.org/officeDocument/2006/relationships/hyperlink" Target="https://podcasts.apple.com/us/podcast/disability-after-dark/id1151890990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jeffrey.edelstein@umb.edu" TargetMode="External"/><Relationship Id="rId5" Type="http://schemas.openxmlformats.org/officeDocument/2006/relationships/hyperlink" Target="mailto:jedelstein@umass.edu" TargetMode="External"/><Relationship Id="rId4" Type="http://schemas.openxmlformats.org/officeDocument/2006/relationships/hyperlink" Target="mailto:lthomson@morris.umn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5" name="Google Shape;55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0875" y="2954215"/>
            <a:ext cx="9144000" cy="218928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3600"/>
            <a:ext cx="9144000" cy="978433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56;p13">
            <a:extLst>
              <a:ext uri="{FF2B5EF4-FFF2-40B4-BE49-F238E27FC236}">
                <a16:creationId xmlns:a16="http://schemas.microsoft.com/office/drawing/2014/main" id="{86E54762-5BAD-B04A-A0D7-0FF1D424EE52}"/>
              </a:ext>
            </a:extLst>
          </p:cNvPr>
          <p:cNvSpPr txBox="1">
            <a:spLocks/>
          </p:cNvSpPr>
          <p:nvPr/>
        </p:nvSpPr>
        <p:spPr>
          <a:xfrm>
            <a:off x="3598984" y="2952646"/>
            <a:ext cx="5527681" cy="622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r"/>
            <a:r>
              <a:rPr lang="en-US" sz="1000" dirty="0">
                <a:solidFill>
                  <a:schemeClr val="tx1"/>
                </a:solidFill>
              </a:rPr>
              <a:t>The disability pride flag with a black background and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downward diagonal strips of red, yellow, white, light blue, and green</a:t>
            </a: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-10875" y="3531957"/>
            <a:ext cx="9144000" cy="11312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tx1"/>
                </a:solidFill>
              </a:rPr>
              <a:t>July 26, 2022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tx1"/>
                </a:solidFill>
              </a:rPr>
              <a:t>Elizabeth (</a:t>
            </a:r>
            <a:r>
              <a:rPr lang="en" sz="1600" dirty="0" err="1">
                <a:solidFill>
                  <a:schemeClr val="tx1"/>
                </a:solidFill>
              </a:rPr>
              <a:t>liz</a:t>
            </a:r>
            <a:r>
              <a:rPr lang="en" sz="1600" dirty="0">
                <a:solidFill>
                  <a:schemeClr val="tx1"/>
                </a:solidFill>
              </a:rPr>
              <a:t>) Anh Thomson, PhD (University of Minnesota Morris) 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3137"/>
              <a:buFont typeface="Arial"/>
              <a:buNone/>
            </a:pPr>
            <a:r>
              <a:rPr lang="en" sz="1600" dirty="0">
                <a:solidFill>
                  <a:schemeClr val="tx1"/>
                </a:solidFill>
              </a:rPr>
              <a:t>Jeff Edelstein, PhD Student (UMass Amherst) 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-10875" y="-737867"/>
            <a:ext cx="9144000" cy="164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 dirty="0"/>
              <a:t>UMass Disability Pride Program</a:t>
            </a:r>
            <a:endParaRPr sz="4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27" name="Google Shape;127;p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16369"/>
            <a:ext cx="9144000" cy="1043354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title"/>
          </p:nvPr>
        </p:nvSpPr>
        <p:spPr>
          <a:xfrm>
            <a:off x="0" y="2016369"/>
            <a:ext cx="9144000" cy="5553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Panel Discussion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33" name="Google Shape;133;p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193646"/>
            <a:ext cx="9144000" cy="961892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311700" y="208051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 &amp; A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4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0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2" name="Google Shape;142;p24"/>
          <p:cNvSpPr txBox="1">
            <a:spLocks noGrp="1"/>
          </p:cNvSpPr>
          <p:nvPr>
            <p:ph type="body" idx="1"/>
          </p:nvPr>
        </p:nvSpPr>
        <p:spPr>
          <a:xfrm>
            <a:off x="311700" y="8045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Open Access Books </a:t>
            </a:r>
            <a:endParaRPr sz="1400" dirty="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4"/>
              </a:rPr>
              <a:t>Academic Ableism</a:t>
            </a:r>
            <a:r>
              <a:rPr lang="en" sz="1200" dirty="0"/>
              <a:t> by Jay T. </a:t>
            </a:r>
            <a:r>
              <a:rPr lang="en" sz="1200" dirty="0" err="1"/>
              <a:t>Dolmage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5"/>
              </a:rPr>
              <a:t>Ableism in Academia</a:t>
            </a:r>
            <a:r>
              <a:rPr lang="en" sz="1200" dirty="0"/>
              <a:t> by Nicole Brown &amp; Jennifer Leigh 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dirty="0"/>
              <a:t>Articles (May Require Institutional Log-in) </a:t>
            </a:r>
            <a:endParaRPr sz="1400" dirty="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6"/>
              </a:rPr>
              <a:t>Make It Safe For Employees to Disclose Their Disabilities</a:t>
            </a:r>
            <a:r>
              <a:rPr lang="en" sz="1200" dirty="0"/>
              <a:t>, Harvard Business Review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7"/>
              </a:rPr>
              <a:t>How Disabled and Neurodivergent Faculty Live</a:t>
            </a:r>
            <a:r>
              <a:rPr lang="en" sz="1200" dirty="0"/>
              <a:t>, Inside Higher Ed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8"/>
              </a:rPr>
              <a:t>Colleges Should Make it OK for Faculty to Disclose Disabilities</a:t>
            </a:r>
            <a:r>
              <a:rPr lang="en" sz="1200" dirty="0"/>
              <a:t>, Inside Higher Ed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7"/>
              </a:rPr>
              <a:t>Stop Telling Us ‘You Hide it So Well,’ </a:t>
            </a:r>
            <a:r>
              <a:rPr lang="en" sz="1200" dirty="0"/>
              <a:t>Inside Higher Ed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9"/>
              </a:rPr>
              <a:t>In Fight Against Ableism, Students Create Centers of Their Own</a:t>
            </a:r>
            <a:r>
              <a:rPr lang="en" sz="1200" dirty="0"/>
              <a:t>, The Chronicle of Higher Education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10"/>
              </a:rPr>
              <a:t>The Neglected Demographic: Faculty Members with Disabilities</a:t>
            </a:r>
            <a:r>
              <a:rPr lang="en" sz="1200" dirty="0"/>
              <a:t>, The Chronicle of Higher Education 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400" dirty="0">
              <a:solidFill>
                <a:schemeClr val="dk1"/>
              </a:solidFill>
            </a:endParaRPr>
          </a:p>
        </p:txBody>
      </p:sp>
      <p:sp>
        <p:nvSpPr>
          <p:cNvPr id="141" name="Google Shape;141;p24"/>
          <p:cNvSpPr txBox="1">
            <a:spLocks noGrp="1"/>
          </p:cNvSpPr>
          <p:nvPr>
            <p:ph type="title"/>
          </p:nvPr>
        </p:nvSpPr>
        <p:spPr>
          <a:xfrm>
            <a:off x="311700" y="231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Recommended Resources–Open Access Books &amp; Articles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5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0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50" name="Google Shape;150;p25"/>
          <p:cNvSpPr txBox="1">
            <a:spLocks noGrp="1"/>
          </p:cNvSpPr>
          <p:nvPr>
            <p:ph type="body" idx="1"/>
          </p:nvPr>
        </p:nvSpPr>
        <p:spPr>
          <a:xfrm>
            <a:off x="311700" y="729450"/>
            <a:ext cx="8520600" cy="3551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dirty="0">
                <a:solidFill>
                  <a:schemeClr val="dk1"/>
                </a:solidFill>
              </a:rPr>
              <a:t>Organizations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4"/>
              </a:rPr>
              <a:t>Autistic Self-Advocacy Network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5"/>
              </a:rPr>
              <a:t>Autism Women and Non-Binary Network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6"/>
              </a:rPr>
              <a:t>Sins Invalid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7"/>
              </a:rPr>
              <a:t>Rooted in Rights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8"/>
              </a:rPr>
              <a:t>ADA National Network</a:t>
            </a:r>
            <a:r>
              <a:rPr lang="en" sz="1200" dirty="0"/>
              <a:t>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9"/>
              </a:rPr>
              <a:t>Massachusetts Office on Disability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10"/>
              </a:rPr>
              <a:t>Alliance Against Ableism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accent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UMass Allies for Illness and Disability Access (UMAIDA)</a:t>
            </a:r>
            <a:r>
              <a:rPr lang="en" sz="1200" dirty="0"/>
              <a:t> 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dirty="0"/>
              <a:t>Blogs</a:t>
            </a:r>
            <a:endParaRPr sz="1400" dirty="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12"/>
              </a:rPr>
              <a:t>Autistic Hoya</a:t>
            </a:r>
            <a:r>
              <a:rPr lang="en" sz="1200" dirty="0"/>
              <a:t> by Lydia X.Z. Brown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13"/>
              </a:rPr>
              <a:t>Leaving Evidence</a:t>
            </a:r>
            <a:r>
              <a:rPr lang="en" sz="1200" dirty="0"/>
              <a:t> by Mia Mingus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14"/>
              </a:rPr>
              <a:t>Planet of the Blind</a:t>
            </a:r>
            <a:r>
              <a:rPr lang="en" sz="1200" dirty="0"/>
              <a:t> by Steve </a:t>
            </a:r>
            <a:r>
              <a:rPr lang="en" sz="1200" dirty="0" err="1"/>
              <a:t>Kuusisto</a:t>
            </a:r>
            <a:r>
              <a:rPr lang="en" sz="1200" dirty="0"/>
              <a:t> </a:t>
            </a:r>
            <a:endParaRPr sz="1200" dirty="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 dirty="0">
                <a:solidFill>
                  <a:schemeClr val="hlink"/>
                </a:solidFill>
                <a:hlinkClick r:id="rId15"/>
              </a:rPr>
              <a:t>Brown Star Girl</a:t>
            </a:r>
            <a:r>
              <a:rPr lang="en" sz="1200" dirty="0"/>
              <a:t> by Leah Lakshmi </a:t>
            </a:r>
            <a:r>
              <a:rPr lang="en" sz="1200" dirty="0" err="1"/>
              <a:t>Piepzna-Samarasinha</a:t>
            </a:r>
            <a:endParaRPr sz="1200" dirty="0"/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>
                <a:solidFill>
                  <a:schemeClr val="dk1"/>
                </a:solidFill>
              </a:rPr>
              <a:t>.</a:t>
            </a:r>
            <a:endParaRPr sz="9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49" name="Google Shape;149;p25"/>
          <p:cNvSpPr txBox="1">
            <a:spLocks noGrp="1"/>
          </p:cNvSpPr>
          <p:nvPr>
            <p:ph type="title"/>
          </p:nvPr>
        </p:nvSpPr>
        <p:spPr>
          <a:xfrm>
            <a:off x="311700" y="156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Recommended Resources–Organizations &amp; Blogs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6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0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Podcasts</a:t>
            </a:r>
            <a:endParaRPr sz="160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4"/>
              </a:rPr>
              <a:t>Disability After Dark</a:t>
            </a:r>
            <a:r>
              <a:rPr lang="en" sz="1400"/>
              <a:t> (NSFW) by Andrew Gurza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5"/>
              </a:rPr>
              <a:t>Disability Visibility</a:t>
            </a:r>
            <a:r>
              <a:rPr lang="en" sz="1400"/>
              <a:t> by Alice Wong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6"/>
              </a:rPr>
              <a:t>Reid My Mind</a:t>
            </a:r>
            <a:r>
              <a:rPr lang="en" sz="1400"/>
              <a:t> by Thomas Reid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7"/>
              </a:rPr>
              <a:t>The Accessible Stall</a:t>
            </a:r>
            <a:r>
              <a:rPr lang="en" sz="1400"/>
              <a:t> by Kyle Khachadurian and Emily Ladau </a:t>
            </a:r>
            <a:endParaRPr sz="1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Videos</a:t>
            </a:r>
            <a:endParaRPr sz="1400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 sz="1400" u="sng">
                <a:solidFill>
                  <a:schemeClr val="hlink"/>
                </a:solidFill>
                <a:hlinkClick r:id="rId8"/>
              </a:rPr>
              <a:t>Crip Camp: A Disability Revolution</a:t>
            </a:r>
            <a:r>
              <a:rPr lang="en" sz="1400"/>
              <a:t> (Documentary; Available on YouTube)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 </a:t>
            </a:r>
            <a:endParaRPr sz="2000"/>
          </a:p>
        </p:txBody>
      </p:sp>
      <p:sp>
        <p:nvSpPr>
          <p:cNvPr id="157" name="Google Shape;15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Recommended Resources–Podcasts &amp; Videos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7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0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168" name="Google Shape;168;p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3163253"/>
            <a:ext cx="9144000" cy="78462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7"/>
          <p:cNvSpPr txBox="1">
            <a:spLocks noGrp="1"/>
          </p:cNvSpPr>
          <p:nvPr>
            <p:ph type="title"/>
          </p:nvPr>
        </p:nvSpPr>
        <p:spPr>
          <a:xfrm>
            <a:off x="311700" y="3071453"/>
            <a:ext cx="8520600" cy="7846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dirty="0"/>
              <a:t>Thank you!</a:t>
            </a:r>
            <a:endParaRPr sz="4500" dirty="0"/>
          </a:p>
        </p:txBody>
      </p:sp>
      <p:sp>
        <p:nvSpPr>
          <p:cNvPr id="166" name="Google Shape;166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Elizabeth (</a:t>
            </a:r>
            <a:r>
              <a:rPr lang="en" sz="1400" dirty="0" err="1"/>
              <a:t>liz</a:t>
            </a:r>
            <a:r>
              <a:rPr lang="en" sz="1400" dirty="0"/>
              <a:t>) Anh Thomson, PhD (University of Minnesota Morris)</a:t>
            </a:r>
            <a:endParaRPr sz="1400" dirty="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b="1" dirty="0"/>
              <a:t>Email</a:t>
            </a:r>
            <a:r>
              <a:rPr lang="en" sz="1400" dirty="0"/>
              <a:t>: </a:t>
            </a:r>
            <a:r>
              <a:rPr lang="en" sz="1400" u="sng" dirty="0">
                <a:solidFill>
                  <a:schemeClr val="hlink"/>
                </a:solidFill>
                <a:hlinkClick r:id="rId4"/>
              </a:rPr>
              <a:t>lthomson@morris.umn.edu</a:t>
            </a:r>
            <a:endParaRPr sz="14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 Jeff Edelstein, PhD Student (UMass Amherst) </a:t>
            </a:r>
            <a:endParaRPr sz="1400" dirty="0"/>
          </a:p>
          <a:p>
            <a:pPr marL="457200" lvl="0" indent="-31432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50"/>
              <a:buChar char="●"/>
            </a:pPr>
            <a:r>
              <a:rPr lang="en" sz="1400" b="1" dirty="0"/>
              <a:t>Email</a:t>
            </a:r>
            <a:r>
              <a:rPr lang="en" sz="1400" dirty="0"/>
              <a:t>: </a:t>
            </a:r>
            <a:r>
              <a:rPr lang="en" sz="1400" u="sng" dirty="0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jedelstein@umass.edu</a:t>
            </a:r>
            <a:r>
              <a:rPr lang="en" sz="1400" b="1" dirty="0"/>
              <a:t>; </a:t>
            </a:r>
            <a:r>
              <a:rPr lang="en" sz="1400" b="1" u="sng" dirty="0">
                <a:solidFill>
                  <a:schemeClr val="hlink"/>
                </a:solidFill>
                <a:hlinkClick r:id="rId6"/>
              </a:rPr>
              <a:t>jeffrey.edelstein@umb.edu</a:t>
            </a:r>
            <a:endParaRPr sz="1400" b="1" dirty="0"/>
          </a:p>
          <a:p>
            <a:pPr marL="457200" lvl="0" indent="-31432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50"/>
              <a:buChar char="●"/>
            </a:pPr>
            <a:r>
              <a:rPr lang="en" sz="1400" b="1" dirty="0"/>
              <a:t>Twitter</a:t>
            </a:r>
            <a:r>
              <a:rPr lang="en" sz="1400" dirty="0"/>
              <a:t>: @</a:t>
            </a:r>
            <a:r>
              <a:rPr lang="en" sz="1400" dirty="0" err="1"/>
              <a:t>Jeff_Ed</a:t>
            </a:r>
            <a:r>
              <a:rPr lang="en" sz="1400" dirty="0"/>
              <a:t>_ </a:t>
            </a:r>
            <a:endParaRPr sz="1400" dirty="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400" dirty="0"/>
          </a:p>
        </p:txBody>
      </p:sp>
      <p:sp>
        <p:nvSpPr>
          <p:cNvPr id="165" name="Google Shape;16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Contact Information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0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73044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Read all text aloud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Describe all images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Use plain language and visuals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Slides are numbered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High contrast colors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Be mindful of our rate of speaking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Live captioner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ASL interpreters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Slides are caption friendly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Slide deck double checked for access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22997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Accessibility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5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0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We can hold multiple things at once. Being pleased and proud of accomplishments, disability pride, and still challenge ableism at the university.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Disabled people/people with disabilities contribute and have contributed to the academy in meaningful ways.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Disability is part of diversity, equity, and inclusion (DEI) work.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Those in attendance today come from a wide variety of positions of power and privilege around the university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Grounding Assumptions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4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929738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Introductions 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Grounding Assumptions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Central Terms and Concepts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Person First and Identity First Language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Ableism, Academic Ableism, and Internalized Ableism</a:t>
            </a:r>
            <a:endParaRPr>
              <a:solidFill>
                <a:srgbClr val="00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en">
                <a:solidFill>
                  <a:srgbClr val="000000"/>
                </a:solidFill>
              </a:rPr>
              <a:t>Brief Overview of Models of Disability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Panel Discussion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Questions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Recommended Resources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22228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Session Overview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sldNum" idx="12"/>
          </p:nvPr>
        </p:nvSpPr>
        <p:spPr>
          <a:xfrm>
            <a:off x="8472458" y="422946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92" name="Google Shape;92;p17" descr="Indoors, close up headshot of a a dark-skinned Vietnamese gender non-conforming person smiling with shaved black hair, charcoal rimmed glasses, and black eyes. They are wearing a beige sweater with a loose collar..&#10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2400" y="979275"/>
            <a:ext cx="2293850" cy="2293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B436C3E-306D-7F4E-9A57-5DA981F857D2}"/>
              </a:ext>
            </a:extLst>
          </p:cNvPr>
          <p:cNvSpPr txBox="1"/>
          <p:nvPr/>
        </p:nvSpPr>
        <p:spPr>
          <a:xfrm>
            <a:off x="4832400" y="3333228"/>
            <a:ext cx="391301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Indoors, close up headshot of a a dark-skinned Vietnamese gender non-conforming person smiling with shaved black hair, charcoal rimmed glasses, and black eyes. They are wearing a beige sweater with a loose collar.</a:t>
            </a: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2"/>
          </p:nvPr>
        </p:nvSpPr>
        <p:spPr>
          <a:xfrm>
            <a:off x="4832400" y="566325"/>
            <a:ext cx="3999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 dirty="0">
                <a:solidFill>
                  <a:schemeClr val="tx1"/>
                </a:solidFill>
              </a:rPr>
              <a:t>Elizabeth (</a:t>
            </a:r>
            <a:r>
              <a:rPr lang="en" sz="1600" dirty="0" err="1">
                <a:solidFill>
                  <a:schemeClr val="tx1"/>
                </a:solidFill>
              </a:rPr>
              <a:t>liz</a:t>
            </a:r>
            <a:r>
              <a:rPr lang="en" sz="1600" dirty="0">
                <a:solidFill>
                  <a:schemeClr val="tx1"/>
                </a:solidFill>
              </a:rPr>
              <a:t>) Anh Thomson (they/them)</a:t>
            </a:r>
            <a:endParaRPr sz="1600" dirty="0">
              <a:solidFill>
                <a:schemeClr val="tx1"/>
              </a:solidFill>
            </a:endParaRPr>
          </a:p>
        </p:txBody>
      </p:sp>
      <p:pic>
        <p:nvPicPr>
          <p:cNvPr id="91" name="Google Shape;91;p17" descr="Indoors, a white, bearded, masculine-presenting person with short, brown curly hair is shown smiling. They are wearing a black suit jacket, blue dress shirt, and tie with a gold, blue, and black patterning &#10;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945775"/>
            <a:ext cx="2523500" cy="236085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28CE4E-F2BE-D64D-AB75-336DEA19AA64}"/>
              </a:ext>
            </a:extLst>
          </p:cNvPr>
          <p:cNvSpPr txBox="1"/>
          <p:nvPr/>
        </p:nvSpPr>
        <p:spPr>
          <a:xfrm>
            <a:off x="225231" y="3354291"/>
            <a:ext cx="35378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Indoors, a white, bearded, masculine-presenting person with short, brown curly hair is shown smiling. They are wearing a black suit jacket, blue dress shirt, and tie with a gold, blue, and black patterning </a:t>
            </a:r>
            <a:endParaRPr lang="en-US" sz="1200" dirty="0"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56632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tx1"/>
                </a:solidFill>
              </a:rPr>
              <a:t>Jeff Edelstein (he/they)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1127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97" name="Google Shape;97;p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16300"/>
            <a:ext cx="9144000" cy="841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279450" y="2150925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b="1" dirty="0">
                <a:solidFill>
                  <a:schemeClr val="tx1"/>
                </a:solidFill>
              </a:rPr>
              <a:t>Central Terms and Concepts</a:t>
            </a:r>
            <a:endParaRPr sz="2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19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4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824231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Language is a social construct, comes with histories, and is always changing.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Person-first language example: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	</a:t>
            </a:r>
            <a:r>
              <a:rPr lang="en" i="1" dirty="0">
                <a:solidFill>
                  <a:srgbClr val="000000"/>
                </a:solidFill>
              </a:rPr>
              <a:t>He is a person with a disability.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Identity-first language example: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	</a:t>
            </a:r>
            <a:r>
              <a:rPr lang="en" i="1" dirty="0">
                <a:solidFill>
                  <a:srgbClr val="000000"/>
                </a:solidFill>
              </a:rPr>
              <a:t>He is a disabled person</a:t>
            </a:r>
            <a:r>
              <a:rPr lang="en" dirty="0">
                <a:solidFill>
                  <a:srgbClr val="000000"/>
                </a:solidFill>
              </a:rPr>
              <a:t>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Some people have a strong opinion on which to use for themselves. Some alternate between the two. A recommendation is to use the language the person is using.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311700" y="116781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Person-First and Identity-First Language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0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9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Ableism - the discrimination of and social prejudice against people with disabilities based on the belief that typical abilities are superior (</a:t>
            </a:r>
            <a:r>
              <a:rPr lang="en" dirty="0" err="1">
                <a:solidFill>
                  <a:srgbClr val="000000"/>
                </a:solidFill>
              </a:rPr>
              <a:t>accessliving.org</a:t>
            </a:r>
            <a:r>
              <a:rPr lang="en" dirty="0">
                <a:solidFill>
                  <a:srgbClr val="000000"/>
                </a:solidFill>
              </a:rPr>
              <a:t>)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Academic Ableism - the systemic and individual way ableism shows up in the academy (</a:t>
            </a:r>
            <a:r>
              <a:rPr lang="en" dirty="0" err="1">
                <a:solidFill>
                  <a:srgbClr val="000000"/>
                </a:solidFill>
              </a:rPr>
              <a:t>Dolmage</a:t>
            </a:r>
            <a:r>
              <a:rPr lang="en" dirty="0">
                <a:solidFill>
                  <a:srgbClr val="000000"/>
                </a:solidFill>
              </a:rPr>
              <a:t>, 2017)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Internalized Ableism - how a disabled person absorbs ableism; can have negative thoughts about disability; limits themselves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Ableism, Academic Ableism, and Internalized Ableism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0" descr="A translucent background image of the disability pride flag which is black with diagonal downward strips of red, yellow, white, light blue and green from the top left hand corner"/>
          <p:cNvPicPr preferRelativeResize="0"/>
          <p:nvPr/>
        </p:nvPicPr>
        <p:blipFill>
          <a:blip r:embed="rId3">
            <a:alphaModFix amt="15000"/>
          </a:blip>
          <a:stretch>
            <a:fillRect/>
          </a:stretch>
        </p:blipFill>
        <p:spPr>
          <a:xfrm>
            <a:off x="9" y="0"/>
            <a:ext cx="914400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D6F6CC-C5F8-194B-A0AF-8B87C4F198CD}"/>
              </a:ext>
            </a:extLst>
          </p:cNvPr>
          <p:cNvSpPr txBox="1"/>
          <p:nvPr/>
        </p:nvSpPr>
        <p:spPr>
          <a:xfrm>
            <a:off x="6096945" y="2855924"/>
            <a:ext cx="2881986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Green graphic of two large nondescript people on the left of a plank; two smaller nondescript people standing on two blocks on the right of the plank; the plank is balanced with an equal sign enclosed by dotted lines above it</a:t>
            </a:r>
          </a:p>
        </p:txBody>
      </p:sp>
      <p:pic>
        <p:nvPicPr>
          <p:cNvPr id="5" name="Picture 4" descr="Green graphic of two large nondescript people on the left of a plank; two smaller nondescript people standing on two blocks on the right of the plank; the plank is balanced with an equal sign enclosed by dotted lines above it">
            <a:extLst>
              <a:ext uri="{FF2B5EF4-FFF2-40B4-BE49-F238E27FC236}">
                <a16:creationId xmlns:a16="http://schemas.microsoft.com/office/drawing/2014/main" id="{0E9BC37F-1FCA-E34B-BCEF-43E5CC9BE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6307" y="795213"/>
            <a:ext cx="2063262" cy="2063262"/>
          </a:xfrm>
          <a:prstGeom prst="rect">
            <a:avLst/>
          </a:prstGeom>
        </p:spPr>
      </p:pic>
      <p:sp>
        <p:nvSpPr>
          <p:cNvPr id="17" name="Google Shape;113;p20">
            <a:extLst>
              <a:ext uri="{FF2B5EF4-FFF2-40B4-BE49-F238E27FC236}">
                <a16:creationId xmlns:a16="http://schemas.microsoft.com/office/drawing/2014/main" id="{21F2C58F-9CA2-2042-929D-9E4B56B43CDC}"/>
              </a:ext>
            </a:extLst>
          </p:cNvPr>
          <p:cNvSpPr txBox="1">
            <a:spLocks/>
          </p:cNvSpPr>
          <p:nvPr/>
        </p:nvSpPr>
        <p:spPr>
          <a:xfrm>
            <a:off x="6263549" y="3709258"/>
            <a:ext cx="2394834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Clr>
                <a:srgbClr val="000000"/>
              </a:buClr>
              <a:buFont typeface="Arial"/>
              <a:buNone/>
            </a:pPr>
            <a:r>
              <a:rPr lang="en-US" dirty="0">
                <a:solidFill>
                  <a:srgbClr val="000000"/>
                </a:solidFill>
              </a:rPr>
              <a:t>Social Justice Model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DE27F0-F3B0-1D43-B667-E5DF3058E46E}"/>
              </a:ext>
            </a:extLst>
          </p:cNvPr>
          <p:cNvSpPr txBox="1"/>
          <p:nvPr/>
        </p:nvSpPr>
        <p:spPr>
          <a:xfrm>
            <a:off x="3300802" y="2855259"/>
            <a:ext cx="20847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Green graphic of a wheelchair user going up a ramp</a:t>
            </a:r>
          </a:p>
        </p:txBody>
      </p:sp>
      <p:pic>
        <p:nvPicPr>
          <p:cNvPr id="7" name="Picture 6" descr="Green graphic of a wheelchair user going up a ramp">
            <a:extLst>
              <a:ext uri="{FF2B5EF4-FFF2-40B4-BE49-F238E27FC236}">
                <a16:creationId xmlns:a16="http://schemas.microsoft.com/office/drawing/2014/main" id="{69ADF9DD-310E-F344-986C-E6B08882A1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8053" y="708158"/>
            <a:ext cx="2190281" cy="2190281"/>
          </a:xfrm>
          <a:prstGeom prst="rect">
            <a:avLst/>
          </a:prstGeom>
        </p:spPr>
      </p:pic>
      <p:sp>
        <p:nvSpPr>
          <p:cNvPr id="16" name="Google Shape;113;p20">
            <a:extLst>
              <a:ext uri="{FF2B5EF4-FFF2-40B4-BE49-F238E27FC236}">
                <a16:creationId xmlns:a16="http://schemas.microsoft.com/office/drawing/2014/main" id="{20C8372A-7CC4-6749-AC43-72D6FC1D272B}"/>
              </a:ext>
            </a:extLst>
          </p:cNvPr>
          <p:cNvSpPr txBox="1">
            <a:spLocks/>
          </p:cNvSpPr>
          <p:nvPr/>
        </p:nvSpPr>
        <p:spPr>
          <a:xfrm>
            <a:off x="3438102" y="3717698"/>
            <a:ext cx="1649713" cy="5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Clr>
                <a:srgbClr val="000000"/>
              </a:buClr>
              <a:buFont typeface="Arial"/>
              <a:buNone/>
            </a:pPr>
            <a:r>
              <a:rPr lang="en-US" dirty="0">
                <a:solidFill>
                  <a:srgbClr val="000000"/>
                </a:solidFill>
              </a:rPr>
              <a:t>Social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8A5711-D2BB-C247-87BC-81BD4EED4B95}"/>
              </a:ext>
            </a:extLst>
          </p:cNvPr>
          <p:cNvSpPr txBox="1"/>
          <p:nvPr/>
        </p:nvSpPr>
        <p:spPr>
          <a:xfrm>
            <a:off x="249634" y="2826406"/>
            <a:ext cx="208477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Green graphic of a medical clipboard with a circle with a cross inside it</a:t>
            </a:r>
          </a:p>
        </p:txBody>
      </p:sp>
      <p:pic>
        <p:nvPicPr>
          <p:cNvPr id="9" name="Picture 8" descr="Green graphic of a medical clipboard with a circle with a cross inside it">
            <a:extLst>
              <a:ext uri="{FF2B5EF4-FFF2-40B4-BE49-F238E27FC236}">
                <a16:creationId xmlns:a16="http://schemas.microsoft.com/office/drawing/2014/main" id="{EAEE7AFE-AD9F-CA4F-8E30-5810EDCA28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876" y="708158"/>
            <a:ext cx="2051538" cy="2051538"/>
          </a:xfrm>
          <a:prstGeom prst="rect">
            <a:avLst/>
          </a:prstGeom>
        </p:spPr>
      </p:pic>
      <p:sp>
        <p:nvSpPr>
          <p:cNvPr id="15" name="Google Shape;113;p20">
            <a:extLst>
              <a:ext uri="{FF2B5EF4-FFF2-40B4-BE49-F238E27FC236}">
                <a16:creationId xmlns:a16="http://schemas.microsoft.com/office/drawing/2014/main" id="{BE219CB9-6D67-9E4B-B8C9-21943CD6F1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3722464"/>
            <a:ext cx="1880515" cy="572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dirty="0">
                <a:solidFill>
                  <a:srgbClr val="000000"/>
                </a:solidFill>
              </a:rPr>
              <a:t>Medical Model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11700" y="22251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Brief Overview of Selected Disability Models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717069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1245</Words>
  <Application>Microsoft Macintosh PowerPoint</Application>
  <PresentationFormat>On-screen Show (16:9)</PresentationFormat>
  <Paragraphs>139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Simple Light</vt:lpstr>
      <vt:lpstr>UMass Disability Pride Program</vt:lpstr>
      <vt:lpstr>Accessibility</vt:lpstr>
      <vt:lpstr>Grounding Assumptions</vt:lpstr>
      <vt:lpstr>Session Overview</vt:lpstr>
      <vt:lpstr>Introductions</vt:lpstr>
      <vt:lpstr>Central Terms and Concepts</vt:lpstr>
      <vt:lpstr>Person-First and Identity-First Language</vt:lpstr>
      <vt:lpstr>Ableism, Academic Ableism, and Internalized Ableism</vt:lpstr>
      <vt:lpstr>Brief Overview of Selected Disability Models</vt:lpstr>
      <vt:lpstr>Panel Discussion </vt:lpstr>
      <vt:lpstr>Q &amp; A </vt:lpstr>
      <vt:lpstr>Recommended Resources–Open Access Books &amp; Articles</vt:lpstr>
      <vt:lpstr>Recommended Resources–Organizations &amp; Blogs</vt:lpstr>
      <vt:lpstr>Recommended Resources–Podcasts &amp; Videos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UMass Disability Pride Program</dc:title>
  <cp:lastModifiedBy>England, Kristina</cp:lastModifiedBy>
  <cp:revision>5</cp:revision>
  <dcterms:modified xsi:type="dcterms:W3CDTF">2022-07-25T16:17:57Z</dcterms:modified>
</cp:coreProperties>
</file>