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6" r:id="rId1"/>
  </p:sldMasterIdLst>
  <p:notesMasterIdLst>
    <p:notesMasterId r:id="rId19"/>
  </p:notesMasterIdLst>
  <p:handoutMasterIdLst>
    <p:handoutMasterId r:id="rId20"/>
  </p:handoutMasterIdLst>
  <p:sldIdLst>
    <p:sldId id="360" r:id="rId2"/>
    <p:sldId id="413" r:id="rId3"/>
    <p:sldId id="414" r:id="rId4"/>
    <p:sldId id="415" r:id="rId5"/>
    <p:sldId id="416" r:id="rId6"/>
    <p:sldId id="417" r:id="rId7"/>
    <p:sldId id="418" r:id="rId8"/>
    <p:sldId id="419" r:id="rId9"/>
    <p:sldId id="420" r:id="rId10"/>
    <p:sldId id="421" r:id="rId11"/>
    <p:sldId id="422" r:id="rId12"/>
    <p:sldId id="423" r:id="rId13"/>
    <p:sldId id="424" r:id="rId14"/>
    <p:sldId id="425" r:id="rId15"/>
    <p:sldId id="426" r:id="rId16"/>
    <p:sldId id="427" r:id="rId17"/>
    <p:sldId id="428" r:id="rId18"/>
  </p:sldIdLst>
  <p:sldSz cx="9144000" cy="6858000" type="screen4x3"/>
  <p:notesSz cx="7023100" cy="9309100"/>
  <p:defaultTextStyle>
    <a:defPPr>
      <a:defRPr lang="en-US"/>
    </a:defPPr>
    <a:lvl1pPr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2pPr>
    <a:lvl3pPr marL="914400"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3pPr>
    <a:lvl4pPr marL="1371600"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4pPr>
    <a:lvl5pPr marL="1828800"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204"/>
    <a:srgbClr val="3963A2"/>
    <a:srgbClr val="3963A0"/>
    <a:srgbClr val="990000"/>
    <a:srgbClr val="39639D"/>
    <a:srgbClr val="001B36"/>
    <a:srgbClr val="000408"/>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8" autoAdjust="0"/>
    <p:restoredTop sz="89796" autoAdjust="0"/>
  </p:normalViewPr>
  <p:slideViewPr>
    <p:cSldViewPr>
      <p:cViewPr>
        <p:scale>
          <a:sx n="80" d="100"/>
          <a:sy n="80" d="100"/>
        </p:scale>
        <p:origin x="-834" y="-4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016" y="-114"/>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43979" cy="465773"/>
          </a:xfrm>
          <a:prstGeom prst="rect">
            <a:avLst/>
          </a:prstGeom>
        </p:spPr>
        <p:txBody>
          <a:bodyPr vert="horz" lIns="91554" tIns="45778" rIns="91554" bIns="45778" rtlCol="0"/>
          <a:lstStyle>
            <a:lvl1pPr algn="l">
              <a:defRPr sz="1200">
                <a:latin typeface="Times New Roman" pitchFamily="18" charset="0"/>
              </a:defRPr>
            </a:lvl1pPr>
          </a:lstStyle>
          <a:p>
            <a:pPr>
              <a:defRPr/>
            </a:pPr>
            <a:endParaRPr lang="en-US"/>
          </a:p>
        </p:txBody>
      </p:sp>
      <p:sp>
        <p:nvSpPr>
          <p:cNvPr id="3" name="Date Placeholder 2"/>
          <p:cNvSpPr>
            <a:spLocks noGrp="1"/>
          </p:cNvSpPr>
          <p:nvPr>
            <p:ph type="dt" sz="quarter" idx="1"/>
          </p:nvPr>
        </p:nvSpPr>
        <p:spPr>
          <a:xfrm>
            <a:off x="3977533" y="0"/>
            <a:ext cx="3043979" cy="465773"/>
          </a:xfrm>
          <a:prstGeom prst="rect">
            <a:avLst/>
          </a:prstGeom>
        </p:spPr>
        <p:txBody>
          <a:bodyPr vert="horz" lIns="91554" tIns="45778" rIns="91554" bIns="45778" rtlCol="0"/>
          <a:lstStyle>
            <a:lvl1pPr algn="r">
              <a:defRPr sz="1200">
                <a:latin typeface="Times New Roman" pitchFamily="18" charset="0"/>
              </a:defRPr>
            </a:lvl1pPr>
          </a:lstStyle>
          <a:p>
            <a:pPr>
              <a:defRPr/>
            </a:pPr>
            <a:fld id="{4239B1E5-1DEB-4538-8793-826B1C1B7DAB}" type="datetimeFigureOut">
              <a:rPr lang="en-US"/>
              <a:pPr>
                <a:defRPr/>
              </a:pPr>
              <a:t>8/1/2016</a:t>
            </a:fld>
            <a:endParaRPr lang="en-US" dirty="0"/>
          </a:p>
        </p:txBody>
      </p:sp>
      <p:sp>
        <p:nvSpPr>
          <p:cNvPr id="4" name="Footer Placeholder 3"/>
          <p:cNvSpPr>
            <a:spLocks noGrp="1"/>
          </p:cNvSpPr>
          <p:nvPr>
            <p:ph type="ftr" sz="quarter" idx="2"/>
          </p:nvPr>
        </p:nvSpPr>
        <p:spPr>
          <a:xfrm>
            <a:off x="3" y="8841739"/>
            <a:ext cx="3043979" cy="465773"/>
          </a:xfrm>
          <a:prstGeom prst="rect">
            <a:avLst/>
          </a:prstGeom>
        </p:spPr>
        <p:txBody>
          <a:bodyPr vert="horz" lIns="91554" tIns="45778" rIns="91554" bIns="45778" rtlCol="0" anchor="b"/>
          <a:lstStyle>
            <a:lvl1pPr algn="l">
              <a:defRPr sz="1200">
                <a:latin typeface="Times New Roman" pitchFamily="18" charset="0"/>
              </a:defRPr>
            </a:lvl1pPr>
          </a:lstStyle>
          <a:p>
            <a:pPr>
              <a:defRPr/>
            </a:pPr>
            <a:endParaRPr lang="en-US"/>
          </a:p>
        </p:txBody>
      </p:sp>
      <p:sp>
        <p:nvSpPr>
          <p:cNvPr id="5" name="Slide Number Placeholder 4"/>
          <p:cNvSpPr>
            <a:spLocks noGrp="1"/>
          </p:cNvSpPr>
          <p:nvPr>
            <p:ph type="sldNum" sz="quarter" idx="3"/>
          </p:nvPr>
        </p:nvSpPr>
        <p:spPr>
          <a:xfrm>
            <a:off x="3977533" y="8841739"/>
            <a:ext cx="3043979" cy="465773"/>
          </a:xfrm>
          <a:prstGeom prst="rect">
            <a:avLst/>
          </a:prstGeom>
        </p:spPr>
        <p:txBody>
          <a:bodyPr vert="horz" lIns="91554" tIns="45778" rIns="91554" bIns="45778" rtlCol="0" anchor="b"/>
          <a:lstStyle>
            <a:lvl1pPr algn="r">
              <a:defRPr sz="1200">
                <a:latin typeface="Times New Roman" pitchFamily="18" charset="0"/>
              </a:defRPr>
            </a:lvl1pPr>
          </a:lstStyle>
          <a:p>
            <a:pPr>
              <a:defRPr/>
            </a:pPr>
            <a:fld id="{2BB1E5D2-2C06-4EFF-AAB8-4FBC3206562E}" type="slidenum">
              <a:rPr lang="en-US"/>
              <a:pPr>
                <a:defRPr/>
              </a:pPr>
              <a:t>‹#›</a:t>
            </a:fld>
            <a:endParaRPr lang="en-US" dirty="0"/>
          </a:p>
        </p:txBody>
      </p:sp>
    </p:spTree>
    <p:extLst>
      <p:ext uri="{BB962C8B-B14F-4D97-AF65-F5344CB8AC3E}">
        <p14:creationId xmlns:p14="http://schemas.microsoft.com/office/powerpoint/2010/main" val="21852792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 y="0"/>
            <a:ext cx="3043979" cy="465773"/>
          </a:xfrm>
          <a:prstGeom prst="rect">
            <a:avLst/>
          </a:prstGeom>
          <a:noFill/>
          <a:ln w="9525">
            <a:noFill/>
            <a:miter lim="800000"/>
            <a:headEnd/>
            <a:tailEnd/>
          </a:ln>
          <a:effectLst/>
        </p:spPr>
        <p:txBody>
          <a:bodyPr vert="horz" wrap="square" lIns="92699" tIns="46350" rIns="92699" bIns="46350" numCol="1" anchor="t" anchorCtr="0" compatLnSpc="1">
            <a:prstTxWarp prst="textNoShape">
              <a:avLst/>
            </a:prstTxWarp>
          </a:bodyPr>
          <a:lstStyle>
            <a:lvl1pPr>
              <a:spcBef>
                <a:spcPct val="0"/>
              </a:spcBef>
              <a:buClrTx/>
              <a:buFontTx/>
              <a:buNone/>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977533" y="0"/>
            <a:ext cx="3043979" cy="465773"/>
          </a:xfrm>
          <a:prstGeom prst="rect">
            <a:avLst/>
          </a:prstGeom>
          <a:noFill/>
          <a:ln w="9525">
            <a:noFill/>
            <a:miter lim="800000"/>
            <a:headEnd/>
            <a:tailEnd/>
          </a:ln>
          <a:effectLst/>
        </p:spPr>
        <p:txBody>
          <a:bodyPr vert="horz" wrap="square" lIns="92699" tIns="46350" rIns="92699" bIns="46350" numCol="1" anchor="t" anchorCtr="0" compatLnSpc="1">
            <a:prstTxWarp prst="textNoShape">
              <a:avLst/>
            </a:prstTxWarp>
          </a:bodyPr>
          <a:lstStyle>
            <a:lvl1pPr algn="r">
              <a:spcBef>
                <a:spcPct val="0"/>
              </a:spcBef>
              <a:buClrTx/>
              <a:buFontTx/>
              <a:buNone/>
              <a:defRPr sz="1200">
                <a:latin typeface="Arial" charset="0"/>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381690" y="4422461"/>
            <a:ext cx="6259720" cy="4188778"/>
          </a:xfrm>
          <a:prstGeom prst="rect">
            <a:avLst/>
          </a:prstGeom>
          <a:noFill/>
          <a:ln w="9525">
            <a:noFill/>
            <a:miter lim="800000"/>
            <a:headEnd/>
            <a:tailEnd/>
          </a:ln>
          <a:effectLst/>
        </p:spPr>
        <p:txBody>
          <a:bodyPr vert="horz" wrap="square" lIns="92699" tIns="46350" rIns="92699" bIns="4635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3078" name="Rectangle 6"/>
          <p:cNvSpPr>
            <a:spLocks noGrp="1" noChangeArrowheads="1"/>
          </p:cNvSpPr>
          <p:nvPr>
            <p:ph type="ftr" sz="quarter" idx="4"/>
          </p:nvPr>
        </p:nvSpPr>
        <p:spPr bwMode="auto">
          <a:xfrm>
            <a:off x="3" y="8841739"/>
            <a:ext cx="3043979" cy="465773"/>
          </a:xfrm>
          <a:prstGeom prst="rect">
            <a:avLst/>
          </a:prstGeom>
          <a:noFill/>
          <a:ln w="9525">
            <a:noFill/>
            <a:miter lim="800000"/>
            <a:headEnd/>
            <a:tailEnd/>
          </a:ln>
          <a:effectLst/>
        </p:spPr>
        <p:txBody>
          <a:bodyPr vert="horz" wrap="square" lIns="92699" tIns="46350" rIns="92699" bIns="46350" numCol="1" anchor="b" anchorCtr="0" compatLnSpc="1">
            <a:prstTxWarp prst="textNoShape">
              <a:avLst/>
            </a:prstTxWarp>
          </a:bodyPr>
          <a:lstStyle>
            <a:lvl1pPr>
              <a:spcBef>
                <a:spcPct val="0"/>
              </a:spcBef>
              <a:buClrTx/>
              <a:buFontTx/>
              <a:buNone/>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977533" y="8841739"/>
            <a:ext cx="3043979" cy="465773"/>
          </a:xfrm>
          <a:prstGeom prst="rect">
            <a:avLst/>
          </a:prstGeom>
          <a:noFill/>
          <a:ln w="9525">
            <a:noFill/>
            <a:miter lim="800000"/>
            <a:headEnd/>
            <a:tailEnd/>
          </a:ln>
          <a:effectLst/>
        </p:spPr>
        <p:txBody>
          <a:bodyPr vert="horz" wrap="square" lIns="92699" tIns="46350" rIns="92699" bIns="46350" numCol="1" anchor="b" anchorCtr="0" compatLnSpc="1">
            <a:prstTxWarp prst="textNoShape">
              <a:avLst/>
            </a:prstTxWarp>
          </a:bodyPr>
          <a:lstStyle>
            <a:lvl1pPr algn="r">
              <a:spcBef>
                <a:spcPct val="0"/>
              </a:spcBef>
              <a:buClrTx/>
              <a:buFontTx/>
              <a:buNone/>
              <a:defRPr sz="1200">
                <a:latin typeface="Arial" charset="0"/>
              </a:defRPr>
            </a:lvl1pPr>
          </a:lstStyle>
          <a:p>
            <a:pPr>
              <a:defRPr/>
            </a:pPr>
            <a:fld id="{AA094B8F-E133-4BF8-9757-43F8D7BD3836}" type="slidenum">
              <a:rPr lang="en-US"/>
              <a:pPr>
                <a:defRPr/>
              </a:pPr>
              <a:t>‹#›</a:t>
            </a:fld>
            <a:endParaRPr lang="en-US" dirty="0"/>
          </a:p>
        </p:txBody>
      </p:sp>
    </p:spTree>
    <p:extLst>
      <p:ext uri="{BB962C8B-B14F-4D97-AF65-F5344CB8AC3E}">
        <p14:creationId xmlns:p14="http://schemas.microsoft.com/office/powerpoint/2010/main" val="23576424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en-US" sz="1600" dirty="0">
              <a:latin typeface="Times New Roman" pitchFamily="18" charset="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a:xfrm>
            <a:off x="0" y="1600200"/>
            <a:ext cx="1295400" cy="990600"/>
          </a:xfrm>
          <a:prstGeom prst="rect">
            <a:avLst/>
          </a:prstGeom>
          <a:solidFill>
            <a:srgbClr val="8F151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chemeClr val="bg1"/>
              </a:solidFill>
            </a:endParaRPr>
          </a:p>
        </p:txBody>
      </p:sp>
      <p:sp>
        <p:nvSpPr>
          <p:cNvPr id="6" name="Rectangle 5"/>
          <p:cNvSpPr/>
          <p:nvPr/>
        </p:nvSpPr>
        <p:spPr>
          <a:xfrm>
            <a:off x="1371600" y="1600200"/>
            <a:ext cx="7772400" cy="990600"/>
          </a:xfrm>
          <a:prstGeom prst="rect">
            <a:avLst/>
          </a:prstGeom>
          <a:solidFill>
            <a:srgbClr val="00539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pic>
        <p:nvPicPr>
          <p:cNvPr id="7" name="Picture 2"/>
          <p:cNvPicPr>
            <a:picLocks noChangeAspect="1" noChangeArrowheads="1"/>
          </p:cNvPicPr>
          <p:nvPr userDrawn="1"/>
        </p:nvPicPr>
        <p:blipFill>
          <a:blip r:embed="rId2" cstate="print"/>
          <a:srcRect/>
          <a:stretch>
            <a:fillRect/>
          </a:stretch>
        </p:blipFill>
        <p:spPr bwMode="auto">
          <a:xfrm>
            <a:off x="76200" y="6238875"/>
            <a:ext cx="4876800" cy="542925"/>
          </a:xfrm>
          <a:prstGeom prst="rect">
            <a:avLst/>
          </a:prstGeom>
          <a:noFill/>
          <a:ln w="9525">
            <a:noFill/>
            <a:miter lim="800000"/>
            <a:headEnd/>
            <a:tailEnd/>
          </a:ln>
        </p:spPr>
      </p:pic>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 name="Title 1"/>
          <p:cNvSpPr>
            <a:spLocks noGrp="1"/>
          </p:cNvSpPr>
          <p:nvPr>
            <p:ph type="title"/>
          </p:nvPr>
        </p:nvSpPr>
        <p:spPr>
          <a:xfrm>
            <a:off x="1371600" y="1600200"/>
            <a:ext cx="7620000" cy="990600"/>
          </a:xfrm>
          <a:solidFill>
            <a:srgbClr val="005392"/>
          </a:solidFill>
        </p:spPr>
        <p:txBody>
          <a:bodyPr/>
          <a:lstStyle>
            <a:lvl1pPr algn="l">
              <a:buNone/>
              <a:defRPr sz="4400" b="0" cap="none">
                <a:solidFill>
                  <a:srgbClr val="FFFFFF"/>
                </a:solidFill>
              </a:defRPr>
            </a:lvl1p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pPr>
              <a:defRPr/>
            </a:pPr>
            <a:r>
              <a:rPr lang="en-US" smtClean="0"/>
              <a:t>0</a:t>
            </a:r>
            <a:endParaRPr lang="en-US" dirty="0" smtClean="0"/>
          </a:p>
        </p:txBody>
      </p:sp>
      <p:sp>
        <p:nvSpPr>
          <p:cNvPr id="15" name="Slide Number Placeholder 14"/>
          <p:cNvSpPr>
            <a:spLocks noGrp="1"/>
          </p:cNvSpPr>
          <p:nvPr>
            <p:ph type="sldNum" sz="quarter" idx="11"/>
          </p:nvPr>
        </p:nvSpPr>
        <p:spPr/>
        <p:txBody>
          <a:bodyPr/>
          <a:lstStyle/>
          <a:p>
            <a:pPr>
              <a:defRPr/>
            </a:pPr>
            <a:endParaRPr lang="en-US" dirty="0"/>
          </a:p>
        </p:txBody>
      </p:sp>
      <p:sp>
        <p:nvSpPr>
          <p:cNvPr id="16" name="Footer Placeholder 15"/>
          <p:cNvSpPr>
            <a:spLocks noGrp="1"/>
          </p:cNvSpPr>
          <p:nvPr>
            <p:ph type="ftr" sz="quarter" idx="12"/>
          </p:nvPr>
        </p:nvSpPr>
        <p:spPr/>
        <p:txBody>
          <a:body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transition advTm="0">
    <p:sndAc>
      <p:end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marL="319088" indent="-319088">
              <a:buFont typeface="Wingdings" pitchFamily="2" charset="2"/>
              <a:buChar char="Ø"/>
              <a:defRPr/>
            </a:lvl1pPr>
            <a:lvl2pPr marL="639763" indent="-273050">
              <a:buFont typeface="Wingdings" pitchFamily="2" charset="2"/>
              <a:buChar char="Ø"/>
              <a:defRPr/>
            </a:lvl2pPr>
            <a:lvl3pPr marL="914400" indent="-228600">
              <a:buFont typeface="Wingdings" pitchFamily="2" charset="2"/>
              <a:buChar char="Ø"/>
              <a:defRPr/>
            </a:lvl3pPr>
            <a:lvl4pPr marL="1371600" indent="-228600">
              <a:buFont typeface="Wingdings" pitchFamily="2" charset="2"/>
              <a:buChar char="Ø"/>
              <a:defRPr/>
            </a:lvl4pPr>
            <a:lvl5pPr marL="1828800" indent="-228600">
              <a:buFont typeface="Wingdings" pitchFamily="2" charset="2"/>
              <a:buChar char="Ø"/>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lgn="r">
              <a:defRPr/>
            </a:lvl1pPr>
          </a:lstStyle>
          <a:p>
            <a:pPr>
              <a:defRPr/>
            </a:pPr>
            <a:r>
              <a:rPr lang="en-US" smtClean="0"/>
              <a:t>0</a:t>
            </a:r>
            <a:endParaRPr lang="en-US" dirty="0"/>
          </a:p>
        </p:txBody>
      </p:sp>
      <p:sp>
        <p:nvSpPr>
          <p:cNvPr id="5" name="Slide Number Placeholder 5"/>
          <p:cNvSpPr>
            <a:spLocks noGrp="1"/>
          </p:cNvSpPr>
          <p:nvPr>
            <p:ph type="sldNum" sz="quarter" idx="11"/>
          </p:nvPr>
        </p:nvSpPr>
        <p:spPr>
          <a:solidFill>
            <a:srgbClr val="8F151B"/>
          </a:solidFill>
        </p:spPr>
        <p:txBody>
          <a:bodyPr/>
          <a:lstStyle>
            <a:lvl1pPr>
              <a:buNone/>
              <a:defRPr>
                <a:solidFill>
                  <a:schemeClr val="bg1"/>
                </a:solidFill>
              </a:defRPr>
            </a:lvl1pPr>
          </a:lstStyle>
          <a:p>
            <a:pPr>
              <a:defRPr/>
            </a:pPr>
            <a:endParaRPr lang="en-US"/>
          </a:p>
        </p:txBody>
      </p:sp>
    </p:spTree>
  </p:cSld>
  <p:clrMapOvr>
    <a:masterClrMapping/>
  </p:clrMapOvr>
  <p:transition advTm="0">
    <p:sndAc>
      <p:end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lgn="r">
              <a:defRPr/>
            </a:lvl1pPr>
          </a:lstStyle>
          <a:p>
            <a:pPr>
              <a:defRPr/>
            </a:pPr>
            <a:r>
              <a:rPr lang="en-US" smtClean="0"/>
              <a:t>0</a:t>
            </a:r>
            <a:endParaRPr lang="en-US" dirty="0"/>
          </a:p>
        </p:txBody>
      </p:sp>
      <p:sp>
        <p:nvSpPr>
          <p:cNvPr id="6" name="Slide Number Placeholder 9"/>
          <p:cNvSpPr>
            <a:spLocks noGrp="1"/>
          </p:cNvSpPr>
          <p:nvPr>
            <p:ph type="sldNum" sz="quarter" idx="11"/>
          </p:nvPr>
        </p:nvSpPr>
        <p:spPr>
          <a:solidFill>
            <a:srgbClr val="8F151B"/>
          </a:solidFill>
        </p:spPr>
        <p:txBody>
          <a:bodyPr rtlCol="0"/>
          <a:lstStyle>
            <a:lvl1pPr>
              <a:defRPr/>
            </a:lvl1pPr>
          </a:lstStyle>
          <a:p>
            <a:pPr>
              <a:defRPr/>
            </a:pPr>
            <a:fld id="{F0B9CDAF-25E1-4B86-9E35-96A5A114F0E6}"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advTm="0">
    <p:sndAc>
      <p:end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rgbClr val="8F151B"/>
          </a:solidFill>
        </p:spPr>
        <p:txBody>
          <a:bodyPr rtlCol="0" anchor="ctr"/>
          <a:lstStyle>
            <a:lvl1pPr marL="0" indent="0">
              <a:buFontTx/>
              <a:buNone/>
              <a:defRPr sz="2000" b="1">
                <a:solidFill>
                  <a:srgbClr val="FFFFFF"/>
                </a:solidFill>
              </a:defRPr>
            </a:lvl1pPr>
          </a:lstStyle>
          <a:p>
            <a:pPr lvl="0"/>
            <a:r>
              <a:rPr lang="en-US" dirty="0"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lgn="r">
              <a:defRPr/>
            </a:lvl1pPr>
          </a:lstStyle>
          <a:p>
            <a:pPr>
              <a:defRPr/>
            </a:pPr>
            <a:r>
              <a:rPr lang="en-US" smtClean="0"/>
              <a:t>0</a:t>
            </a:r>
            <a:endParaRPr lang="en-US" dirty="0"/>
          </a:p>
        </p:txBody>
      </p:sp>
      <p:sp>
        <p:nvSpPr>
          <p:cNvPr id="8" name="Slide Number Placeholder 11"/>
          <p:cNvSpPr>
            <a:spLocks noGrp="1"/>
          </p:cNvSpPr>
          <p:nvPr>
            <p:ph type="sldNum" sz="quarter" idx="11"/>
          </p:nvPr>
        </p:nvSpPr>
        <p:spPr>
          <a:solidFill>
            <a:srgbClr val="8F151B"/>
          </a:solidFill>
        </p:spPr>
        <p:txBody>
          <a:bodyPr rtlCol="0"/>
          <a:lstStyle>
            <a:lvl1pPr>
              <a:defRPr/>
            </a:lvl1pPr>
          </a:lstStyle>
          <a:p>
            <a:pPr>
              <a:defRPr/>
            </a:pPr>
            <a:fld id="{F9EFB5C5-EAE2-4CAF-A5E9-479D21B9AC8C}"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advTm="0">
    <p:sndAc>
      <p:end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r">
              <a:defRPr/>
            </a:lvl1pPr>
          </a:lstStyle>
          <a:p>
            <a:pPr>
              <a:defRPr/>
            </a:pPr>
            <a:r>
              <a:rPr lang="en-US" smtClean="0"/>
              <a:t>0</a:t>
            </a: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cSld>
  <p:clrMapOvr>
    <a:masterClrMapping/>
  </p:clrMapOvr>
  <p:transition advTm="0">
    <p:sndAc>
      <p:end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r>
              <a:rPr lang="en-US" smtClean="0"/>
              <a:t>0</a:t>
            </a:r>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transition advTm="0">
    <p:sndAc>
      <p:end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Date Placeholder 13"/>
          <p:cNvSpPr>
            <a:spLocks noGrp="1"/>
          </p:cNvSpPr>
          <p:nvPr>
            <p:ph type="dt" sz="half" idx="2"/>
          </p:nvPr>
        </p:nvSpPr>
        <p:spPr>
          <a:xfrm>
            <a:off x="6019800" y="6248400"/>
            <a:ext cx="2667000" cy="365125"/>
          </a:xfrm>
          <a:prstGeom prst="rect">
            <a:avLst/>
          </a:prstGeom>
        </p:spPr>
        <p:txBody>
          <a:bodyPr vert="horz" anchor="ctr" anchorCtr="0"/>
          <a:lstStyle>
            <a:lvl1pPr algn="r" eaLnBrk="1" latinLnBrk="0" hangingPunct="1">
              <a:buNone/>
              <a:defRPr kumimoji="0" sz="1400">
                <a:solidFill>
                  <a:schemeClr val="tx2"/>
                </a:solidFill>
                <a:latin typeface="Times New Roman" pitchFamily="18" charset="0"/>
                <a:cs typeface="+mn-cs"/>
              </a:defRPr>
            </a:lvl1pPr>
          </a:lstStyle>
          <a:p>
            <a:pPr>
              <a:defRPr/>
            </a:pPr>
            <a:r>
              <a:rPr lang="en-US" smtClean="0"/>
              <a:t>0</a:t>
            </a:r>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Times New Roman" pitchFamily="18" charset="0"/>
                <a:cs typeface="+mn-cs"/>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Rectangle 7"/>
          <p:cNvSpPr/>
          <p:nvPr/>
        </p:nvSpPr>
        <p:spPr>
          <a:xfrm>
            <a:off x="0" y="1279525"/>
            <a:ext cx="533400" cy="228600"/>
          </a:xfrm>
          <a:prstGeom prst="rect">
            <a:avLst/>
          </a:prstGeom>
          <a:solidFill>
            <a:srgbClr val="8F151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Rectangle 8"/>
          <p:cNvSpPr/>
          <p:nvPr/>
        </p:nvSpPr>
        <p:spPr>
          <a:xfrm>
            <a:off x="590550" y="1279525"/>
            <a:ext cx="8553450" cy="228600"/>
          </a:xfrm>
          <a:prstGeom prst="rect">
            <a:avLst/>
          </a:prstGeom>
          <a:solidFill>
            <a:srgbClr val="00539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chemeClr val="bg1"/>
                </a:solidFill>
                <a:latin typeface="Times New Roman" pitchFamily="18" charset="0"/>
                <a:cs typeface="+mn-cs"/>
              </a:defRPr>
            </a:lvl1pPr>
          </a:lstStyle>
          <a:p>
            <a:pPr>
              <a:defRPr/>
            </a:pPr>
            <a:endParaRPr lang="en-US" dirty="0"/>
          </a:p>
        </p:txBody>
      </p:sp>
      <p:pic>
        <p:nvPicPr>
          <p:cNvPr id="1034" name="Picture 3"/>
          <p:cNvPicPr>
            <a:picLocks noChangeAspect="1" noChangeArrowheads="1"/>
          </p:cNvPicPr>
          <p:nvPr userDrawn="1"/>
        </p:nvPicPr>
        <p:blipFill>
          <a:blip r:embed="rId8" cstate="print"/>
          <a:srcRect/>
          <a:stretch>
            <a:fillRect/>
          </a:stretch>
        </p:blipFill>
        <p:spPr bwMode="auto">
          <a:xfrm>
            <a:off x="76200" y="6248400"/>
            <a:ext cx="4800600" cy="533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732" r:id="rId1"/>
    <p:sldLayoutId id="2147484733" r:id="rId2"/>
    <p:sldLayoutId id="2147484734" r:id="rId3"/>
    <p:sldLayoutId id="2147484735" r:id="rId4"/>
    <p:sldLayoutId id="2147484736" r:id="rId5"/>
    <p:sldLayoutId id="2147484737" r:id="rId6"/>
  </p:sldLayoutIdLst>
  <p:transition advTm="0">
    <p:sndAc>
      <p:endSnd/>
    </p:sndAc>
  </p:transition>
  <p:hf sldNum="0" hdr="0" ftr="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1371600" y="1600200"/>
            <a:ext cx="7772400" cy="990600"/>
          </a:xfrm>
        </p:spPr>
        <p:txBody>
          <a:bodyPr/>
          <a:lstStyle/>
          <a:p>
            <a:pPr eaLnBrk="1" hangingPunct="1"/>
            <a:r>
              <a:rPr lang="en-US" sz="2400" dirty="0">
                <a:solidFill>
                  <a:schemeClr val="bg2"/>
                </a:solidFill>
              </a:rPr>
              <a:t>So you’ve invented something?</a:t>
            </a:r>
            <a:endParaRPr lang="en-US" sz="2300" dirty="0" smtClean="0">
              <a:solidFill>
                <a:schemeClr val="bg2"/>
              </a:solidFill>
              <a:latin typeface="Times New Roman" pitchFamily="18" charset="0"/>
              <a:cs typeface="Times New Roman" pitchFamily="18" charset="0"/>
            </a:endParaRPr>
          </a:p>
        </p:txBody>
      </p:sp>
      <p:pic>
        <p:nvPicPr>
          <p:cNvPr id="8195" name="Picture 3" descr="UMA2066"/>
          <p:cNvPicPr>
            <a:picLocks noChangeAspect="1" noChangeArrowheads="1"/>
          </p:cNvPicPr>
          <p:nvPr/>
        </p:nvPicPr>
        <p:blipFill>
          <a:blip r:embed="rId3" cstate="print"/>
          <a:srcRect/>
          <a:stretch>
            <a:fillRect/>
          </a:stretch>
        </p:blipFill>
        <p:spPr bwMode="auto">
          <a:xfrm>
            <a:off x="3200400" y="0"/>
            <a:ext cx="990600" cy="990600"/>
          </a:xfrm>
          <a:prstGeom prst="rect">
            <a:avLst/>
          </a:prstGeom>
          <a:noFill/>
          <a:ln w="9525">
            <a:noFill/>
            <a:miter lim="800000"/>
            <a:headEnd/>
            <a:tailEnd/>
          </a:ln>
        </p:spPr>
      </p:pic>
      <p:pic>
        <p:nvPicPr>
          <p:cNvPr id="8196" name="Picture 4" descr="UMA2114"/>
          <p:cNvPicPr>
            <a:picLocks noChangeAspect="1" noChangeArrowheads="1"/>
          </p:cNvPicPr>
          <p:nvPr/>
        </p:nvPicPr>
        <p:blipFill>
          <a:blip r:embed="rId4" cstate="print"/>
          <a:srcRect/>
          <a:stretch>
            <a:fillRect/>
          </a:stretch>
        </p:blipFill>
        <p:spPr bwMode="auto">
          <a:xfrm>
            <a:off x="8153400" y="0"/>
            <a:ext cx="990600" cy="990600"/>
          </a:xfrm>
          <a:prstGeom prst="rect">
            <a:avLst/>
          </a:prstGeom>
          <a:noFill/>
          <a:ln w="9525">
            <a:noFill/>
            <a:miter lim="800000"/>
            <a:headEnd/>
            <a:tailEnd/>
          </a:ln>
        </p:spPr>
      </p:pic>
      <p:pic>
        <p:nvPicPr>
          <p:cNvPr id="8197" name="Picture 5" descr="ummed376"/>
          <p:cNvPicPr>
            <a:picLocks noChangeAspect="1" noChangeArrowheads="1"/>
          </p:cNvPicPr>
          <p:nvPr/>
        </p:nvPicPr>
        <p:blipFill>
          <a:blip r:embed="rId5" cstate="print"/>
          <a:srcRect/>
          <a:stretch>
            <a:fillRect/>
          </a:stretch>
        </p:blipFill>
        <p:spPr bwMode="auto">
          <a:xfrm>
            <a:off x="4191000" y="0"/>
            <a:ext cx="990600" cy="987425"/>
          </a:xfrm>
          <a:prstGeom prst="rect">
            <a:avLst/>
          </a:prstGeom>
          <a:noFill/>
          <a:ln w="9525">
            <a:noFill/>
            <a:miter lim="800000"/>
            <a:headEnd/>
            <a:tailEnd/>
          </a:ln>
        </p:spPr>
      </p:pic>
      <p:pic>
        <p:nvPicPr>
          <p:cNvPr id="8198" name="Picture 6" descr="umd69"/>
          <p:cNvPicPr>
            <a:picLocks noChangeAspect="1" noChangeArrowheads="1"/>
          </p:cNvPicPr>
          <p:nvPr/>
        </p:nvPicPr>
        <p:blipFill>
          <a:blip r:embed="rId6" cstate="print"/>
          <a:srcRect/>
          <a:stretch>
            <a:fillRect/>
          </a:stretch>
        </p:blipFill>
        <p:spPr bwMode="auto">
          <a:xfrm>
            <a:off x="6172200" y="0"/>
            <a:ext cx="990600" cy="990600"/>
          </a:xfrm>
          <a:prstGeom prst="rect">
            <a:avLst/>
          </a:prstGeom>
          <a:noFill/>
          <a:ln w="9525">
            <a:noFill/>
            <a:miter lim="800000"/>
            <a:headEnd/>
            <a:tailEnd/>
          </a:ln>
        </p:spPr>
      </p:pic>
      <p:pic>
        <p:nvPicPr>
          <p:cNvPr id="8199" name="Picture 7" descr="umd510"/>
          <p:cNvPicPr>
            <a:picLocks noChangeAspect="1" noChangeArrowheads="1"/>
          </p:cNvPicPr>
          <p:nvPr/>
        </p:nvPicPr>
        <p:blipFill>
          <a:blip r:embed="rId7" cstate="print"/>
          <a:srcRect/>
          <a:stretch>
            <a:fillRect/>
          </a:stretch>
        </p:blipFill>
        <p:spPr bwMode="auto">
          <a:xfrm>
            <a:off x="7162800" y="0"/>
            <a:ext cx="990600" cy="990600"/>
          </a:xfrm>
          <a:prstGeom prst="rect">
            <a:avLst/>
          </a:prstGeom>
          <a:noFill/>
          <a:ln w="9525">
            <a:noFill/>
            <a:miter lim="800000"/>
            <a:headEnd/>
            <a:tailEnd/>
          </a:ln>
        </p:spPr>
      </p:pic>
      <p:pic>
        <p:nvPicPr>
          <p:cNvPr id="8200" name="Picture 8" descr="umd392"/>
          <p:cNvPicPr>
            <a:picLocks noChangeAspect="1" noChangeArrowheads="1"/>
          </p:cNvPicPr>
          <p:nvPr/>
        </p:nvPicPr>
        <p:blipFill>
          <a:blip r:embed="rId8" cstate="print"/>
          <a:srcRect/>
          <a:stretch>
            <a:fillRect/>
          </a:stretch>
        </p:blipFill>
        <p:spPr bwMode="auto">
          <a:xfrm>
            <a:off x="5181600" y="0"/>
            <a:ext cx="990600" cy="990600"/>
          </a:xfrm>
          <a:prstGeom prst="rect">
            <a:avLst/>
          </a:prstGeom>
          <a:noFill/>
          <a:ln w="9525">
            <a:noFill/>
            <a:miter lim="800000"/>
            <a:headEnd/>
            <a:tailEnd/>
          </a:ln>
        </p:spPr>
      </p:pic>
      <p:sp>
        <p:nvSpPr>
          <p:cNvPr id="8202" name="Text Box 9"/>
          <p:cNvSpPr txBox="1">
            <a:spLocks noChangeArrowheads="1"/>
          </p:cNvSpPr>
          <p:nvPr/>
        </p:nvSpPr>
        <p:spPr bwMode="auto">
          <a:xfrm>
            <a:off x="5098968" y="3657599"/>
            <a:ext cx="3657600" cy="707886"/>
          </a:xfrm>
          <a:prstGeom prst="rect">
            <a:avLst/>
          </a:prstGeom>
          <a:noFill/>
          <a:ln w="9525">
            <a:noFill/>
            <a:miter lim="800000"/>
            <a:headEnd/>
            <a:tailEnd/>
          </a:ln>
        </p:spPr>
        <p:txBody>
          <a:bodyPr>
            <a:spAutoFit/>
          </a:bodyPr>
          <a:lstStyle/>
          <a:p>
            <a:pPr>
              <a:buClr>
                <a:schemeClr val="tx1"/>
              </a:buClr>
              <a:buSzPct val="75000"/>
              <a:buFontTx/>
              <a:buNone/>
            </a:pPr>
            <a:r>
              <a:rPr lang="en-US" b="1" dirty="0" smtClean="0">
                <a:cs typeface="Times New Roman" pitchFamily="18" charset="0"/>
              </a:rPr>
              <a:t>A Guide for UMass Faculty, Researchers and Students </a:t>
            </a:r>
            <a:endParaRPr lang="en-US" b="1" dirty="0">
              <a:cs typeface="Times New Roman" pitchFamily="18" charset="0"/>
            </a:endParaRPr>
          </a:p>
        </p:txBody>
      </p:sp>
    </p:spTree>
  </p:cSld>
  <p:clrMapOvr>
    <a:masterClrMapping/>
  </p:clrMapOvr>
  <p:transition advTm="0">
    <p:sndAc>
      <p:end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Discuss the invention with </a:t>
            </a:r>
            <a:r>
              <a:rPr lang="en-US" sz="3200" dirty="0" smtClean="0"/>
              <a:t>OTCV </a:t>
            </a:r>
            <a:r>
              <a:rPr lang="en-US" sz="3200" dirty="0" smtClean="0"/>
              <a:t>as early as possible!</a:t>
            </a:r>
            <a:endParaRPr lang="en-US" sz="3200" dirty="0"/>
          </a:p>
        </p:txBody>
      </p:sp>
      <p:sp>
        <p:nvSpPr>
          <p:cNvPr id="3" name="Content Placeholder 2"/>
          <p:cNvSpPr>
            <a:spLocks noGrp="1"/>
          </p:cNvSpPr>
          <p:nvPr>
            <p:ph idx="1"/>
          </p:nvPr>
        </p:nvSpPr>
        <p:spPr/>
        <p:txBody>
          <a:bodyPr>
            <a:normAutofit fontScale="92500" lnSpcReduction="20000"/>
          </a:bodyPr>
          <a:lstStyle/>
          <a:p>
            <a:r>
              <a:rPr lang="en-US" i="1" dirty="0" smtClean="0"/>
              <a:t>Contact </a:t>
            </a:r>
            <a:r>
              <a:rPr lang="en-US" i="1" dirty="0" smtClean="0"/>
              <a:t>OTCV </a:t>
            </a:r>
            <a:r>
              <a:rPr lang="en-US" i="1" dirty="0" smtClean="0"/>
              <a:t>about the invention as early as possible!</a:t>
            </a:r>
          </a:p>
          <a:p>
            <a:r>
              <a:rPr lang="en-US" dirty="0" smtClean="0"/>
              <a:t>In most countries of the world, patent rights would be lost if a patent application is not filed before the first publication</a:t>
            </a:r>
          </a:p>
          <a:p>
            <a:r>
              <a:rPr lang="en-US" dirty="0" smtClean="0"/>
              <a:t>Even the inventors’ own publication counts as “prior art” against a later-filed patent application</a:t>
            </a:r>
          </a:p>
          <a:p>
            <a:r>
              <a:rPr lang="en-US" dirty="0" smtClean="0"/>
              <a:t>In the U.S. and most other countries, if there is a dispute over an invention, the patent goes to the “first to file” a patent application, so it is important to work with </a:t>
            </a:r>
            <a:r>
              <a:rPr lang="en-US" dirty="0" smtClean="0"/>
              <a:t>OTCV </a:t>
            </a:r>
            <a:r>
              <a:rPr lang="en-US" dirty="0" smtClean="0"/>
              <a:t>to file an application as soon as it is deemed appropriate, and to avoid unnecessary delays </a:t>
            </a:r>
          </a:p>
        </p:txBody>
      </p:sp>
    </p:spTree>
    <p:extLst>
      <p:ext uri="{BB962C8B-B14F-4D97-AF65-F5344CB8AC3E}">
        <p14:creationId xmlns:p14="http://schemas.microsoft.com/office/powerpoint/2010/main" val="2675295911"/>
      </p:ext>
    </p:extLst>
  </p:cSld>
  <p:clrMapOvr>
    <a:masterClrMapping/>
  </p:clrMapOvr>
  <p:transition advTm="0">
    <p:sndAc>
      <p:end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OTCV </a:t>
            </a:r>
            <a:r>
              <a:rPr lang="en-US" sz="2800" dirty="0" smtClean="0"/>
              <a:t>Role in Patent Prosecution and </a:t>
            </a:r>
            <a:br>
              <a:rPr lang="en-US" sz="2800" dirty="0" smtClean="0"/>
            </a:br>
            <a:r>
              <a:rPr lang="en-US" sz="2800" dirty="0" smtClean="0"/>
              <a:t>Commercializing the Technology </a:t>
            </a:r>
            <a:endParaRPr lang="en-US" sz="2800" dirty="0"/>
          </a:p>
        </p:txBody>
      </p:sp>
      <p:sp>
        <p:nvSpPr>
          <p:cNvPr id="3" name="Content Placeholder 2"/>
          <p:cNvSpPr>
            <a:spLocks noGrp="1"/>
          </p:cNvSpPr>
          <p:nvPr>
            <p:ph idx="1"/>
          </p:nvPr>
        </p:nvSpPr>
        <p:spPr/>
        <p:txBody>
          <a:bodyPr>
            <a:normAutofit lnSpcReduction="10000"/>
          </a:bodyPr>
          <a:lstStyle/>
          <a:p>
            <a:r>
              <a:rPr lang="en-US" sz="1800" dirty="0"/>
              <a:t>All intellectual property generated using </a:t>
            </a:r>
            <a:r>
              <a:rPr lang="en-US" sz="1800" dirty="0" smtClean="0"/>
              <a:t>significant university resources or facilities must be assigned to the University</a:t>
            </a:r>
            <a:r>
              <a:rPr lang="en-US" sz="1800" dirty="0"/>
              <a:t> </a:t>
            </a:r>
            <a:r>
              <a:rPr lang="en-US" sz="1800" dirty="0" smtClean="0"/>
              <a:t>…</a:t>
            </a:r>
            <a:endParaRPr lang="en-US" sz="1800" dirty="0"/>
          </a:p>
          <a:p>
            <a:r>
              <a:rPr lang="en-US" sz="1800" dirty="0" smtClean="0"/>
              <a:t>However: by University IP policy, university inventors receive approximately one third of any license income, including fees and royalties, received by the University</a:t>
            </a:r>
          </a:p>
          <a:p>
            <a:r>
              <a:rPr lang="en-US" sz="1800" dirty="0" smtClean="0"/>
              <a:t>OTCV </a:t>
            </a:r>
            <a:r>
              <a:rPr lang="en-US" sz="1800" dirty="0" smtClean="0"/>
              <a:t>is responsible for patent prosecution of University-owned inventions, which involves decision of whether or not to pursue patent coverage and in what countries</a:t>
            </a:r>
          </a:p>
          <a:p>
            <a:r>
              <a:rPr lang="en-US" sz="1800" dirty="0" smtClean="0"/>
              <a:t>OTCV </a:t>
            </a:r>
            <a:r>
              <a:rPr lang="en-US" sz="1800" dirty="0" smtClean="0"/>
              <a:t>is also responsible for identifying and securing commercial partners to commercialize the patent rights. Potential partners would include research sponsors or collaborators, existing company licensees, or newly-formed start-up companies</a:t>
            </a:r>
          </a:p>
          <a:p>
            <a:r>
              <a:rPr lang="en-US" sz="1800" dirty="0" smtClean="0"/>
              <a:t>OTCV </a:t>
            </a:r>
            <a:r>
              <a:rPr lang="en-US" sz="1800" dirty="0" smtClean="0"/>
              <a:t>is responsible for negotiating all license terms with the licensee(s), including financial terms</a:t>
            </a:r>
          </a:p>
          <a:p>
            <a:r>
              <a:rPr lang="en-US" sz="1800" dirty="0" smtClean="0"/>
              <a:t>All licenses must conform with University policies to protect academic freedoms and afford other legal protection for the University and the inventor(s)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11</a:t>
            </a:fld>
            <a:endParaRPr lang="en-US" dirty="0"/>
          </a:p>
        </p:txBody>
      </p:sp>
    </p:spTree>
    <p:extLst>
      <p:ext uri="{BB962C8B-B14F-4D97-AF65-F5344CB8AC3E}">
        <p14:creationId xmlns:p14="http://schemas.microsoft.com/office/powerpoint/2010/main" val="1789326360"/>
      </p:ext>
    </p:extLst>
  </p:cSld>
  <p:clrMapOvr>
    <a:masterClrMapping/>
  </p:clrMapOvr>
  <p:transition advTm="0">
    <p:sndAc>
      <p:end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What is Technology Transfer?</a:t>
            </a:r>
            <a:endParaRPr lang="en-US" sz="2800" dirty="0"/>
          </a:p>
        </p:txBody>
      </p:sp>
      <p:sp>
        <p:nvSpPr>
          <p:cNvPr id="3" name="Content Placeholder 2"/>
          <p:cNvSpPr>
            <a:spLocks noGrp="1"/>
          </p:cNvSpPr>
          <p:nvPr>
            <p:ph idx="1"/>
          </p:nvPr>
        </p:nvSpPr>
        <p:spPr>
          <a:xfrm>
            <a:off x="457200" y="1450424"/>
            <a:ext cx="8229600" cy="4419600"/>
          </a:xfrm>
        </p:spPr>
        <p:txBody>
          <a:bodyPr>
            <a:noAutofit/>
          </a:bodyPr>
          <a:lstStyle/>
          <a:p>
            <a:r>
              <a:rPr lang="en-US" sz="2000" dirty="0" smtClean="0"/>
              <a:t>The term “technology transfer” usually refers to patent licensing, but it can also refer to informal transfer of know-how through publications, conferences, lectures, consulting, etc.</a:t>
            </a:r>
          </a:p>
          <a:p>
            <a:r>
              <a:rPr lang="en-US" sz="2000" dirty="0" smtClean="0"/>
              <a:t>For most inventions, it is advantageous for the University to retain ownership and to transfer rights to corporate partners through license agreements. Retaining ownership gives the University more control over how diligently partners and licensees act to commercialize the invention </a:t>
            </a:r>
          </a:p>
          <a:p>
            <a:r>
              <a:rPr lang="en-US" sz="2000" dirty="0" smtClean="0"/>
              <a:t>For these reasons, universities very rarely “sell” patents or transfer ownership to companies. In fact, federally-funded inventions cannot be assigned to companies without government approval; and for UMass, we are prevented from doing so by state law</a:t>
            </a:r>
          </a:p>
          <a:p>
            <a:r>
              <a:rPr lang="en-US" sz="2000" dirty="0" smtClean="0"/>
              <a:t>A “license” is a legal agreement in which a patent owner allows another party to practice and commercialize the invention, in exchange for monetary and/or other compensation</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12</a:t>
            </a:fld>
            <a:endParaRPr lang="en-US" dirty="0"/>
          </a:p>
        </p:txBody>
      </p:sp>
    </p:spTree>
    <p:extLst>
      <p:ext uri="{BB962C8B-B14F-4D97-AF65-F5344CB8AC3E}">
        <p14:creationId xmlns:p14="http://schemas.microsoft.com/office/powerpoint/2010/main" val="1299484582"/>
      </p:ext>
    </p:extLst>
  </p:cSld>
  <p:clrMapOvr>
    <a:masterClrMapping/>
  </p:clrMapOvr>
  <p:transition advTm="0">
    <p:sndAc>
      <p:end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What is a License?</a:t>
            </a:r>
            <a:endParaRPr lang="en-US" sz="2800" dirty="0"/>
          </a:p>
        </p:txBody>
      </p:sp>
      <p:sp>
        <p:nvSpPr>
          <p:cNvPr id="3" name="Content Placeholder 2"/>
          <p:cNvSpPr>
            <a:spLocks noGrp="1"/>
          </p:cNvSpPr>
          <p:nvPr>
            <p:ph idx="1"/>
          </p:nvPr>
        </p:nvSpPr>
        <p:spPr>
          <a:xfrm>
            <a:off x="457200" y="1450424"/>
            <a:ext cx="8229600" cy="4419600"/>
          </a:xfrm>
        </p:spPr>
        <p:txBody>
          <a:bodyPr>
            <a:noAutofit/>
          </a:bodyPr>
          <a:lstStyle/>
          <a:p>
            <a:r>
              <a:rPr lang="en-US" sz="1800" dirty="0" smtClean="0"/>
              <a:t>In a license </a:t>
            </a:r>
            <a:r>
              <a:rPr lang="en-US" sz="1800" dirty="0"/>
              <a:t>agreement </a:t>
            </a:r>
            <a:r>
              <a:rPr lang="en-US" sz="1800" dirty="0" smtClean="0"/>
              <a:t>the University grants </a:t>
            </a:r>
            <a:r>
              <a:rPr lang="en-US" sz="1800" dirty="0"/>
              <a:t>its rights to a third party in the </a:t>
            </a:r>
            <a:r>
              <a:rPr lang="en-US" sz="1800" dirty="0" smtClean="0"/>
              <a:t>defined technology</a:t>
            </a:r>
          </a:p>
          <a:p>
            <a:pPr lvl="1"/>
            <a:r>
              <a:rPr lang="en-US" sz="1800" dirty="0" smtClean="0"/>
              <a:t>for </a:t>
            </a:r>
            <a:r>
              <a:rPr lang="en-US" sz="1800" dirty="0"/>
              <a:t>a period of years, </a:t>
            </a:r>
            <a:r>
              <a:rPr lang="en-US" sz="1800" dirty="0" smtClean="0"/>
              <a:t>and</a:t>
            </a:r>
          </a:p>
          <a:p>
            <a:pPr lvl="1"/>
            <a:r>
              <a:rPr lang="en-US" sz="1800" dirty="0" smtClean="0"/>
              <a:t>sometimes </a:t>
            </a:r>
            <a:r>
              <a:rPr lang="en-US" sz="1800" dirty="0"/>
              <a:t>for a particular field of use </a:t>
            </a:r>
            <a:r>
              <a:rPr lang="en-US" sz="1800" dirty="0" smtClean="0"/>
              <a:t>and/or region </a:t>
            </a:r>
            <a:r>
              <a:rPr lang="en-US" sz="1800" dirty="0"/>
              <a:t>of the </a:t>
            </a:r>
            <a:r>
              <a:rPr lang="en-US" sz="1800" dirty="0" smtClean="0"/>
              <a:t>world</a:t>
            </a:r>
          </a:p>
          <a:p>
            <a:r>
              <a:rPr lang="en-US" sz="1800" dirty="0" smtClean="0"/>
              <a:t>The </a:t>
            </a:r>
            <a:r>
              <a:rPr lang="en-US" sz="1800" dirty="0"/>
              <a:t>licensee (the </a:t>
            </a:r>
            <a:r>
              <a:rPr lang="en-US" sz="1800" dirty="0" smtClean="0"/>
              <a:t>third party </a:t>
            </a:r>
            <a:r>
              <a:rPr lang="en-US" sz="1800" dirty="0"/>
              <a:t>licensing the technology) may be </a:t>
            </a:r>
            <a:r>
              <a:rPr lang="en-US" sz="1800" dirty="0" smtClean="0"/>
              <a:t>an established </a:t>
            </a:r>
            <a:r>
              <a:rPr lang="en-US" sz="1800" dirty="0"/>
              <a:t>company or a new </a:t>
            </a:r>
            <a:r>
              <a:rPr lang="en-US" sz="1800" dirty="0" smtClean="0"/>
              <a:t>business start-up (“</a:t>
            </a:r>
            <a:r>
              <a:rPr lang="en-US" sz="1800" dirty="0" err="1" smtClean="0"/>
              <a:t>NewCo</a:t>
            </a:r>
            <a:r>
              <a:rPr lang="en-US" sz="1800" dirty="0" smtClean="0"/>
              <a:t>”)</a:t>
            </a:r>
          </a:p>
          <a:p>
            <a:r>
              <a:rPr lang="en-US" sz="1800" dirty="0" smtClean="0"/>
              <a:t>Licenses </a:t>
            </a:r>
            <a:r>
              <a:rPr lang="en-US" sz="1800" dirty="0"/>
              <a:t>include terms that </a:t>
            </a:r>
            <a:r>
              <a:rPr lang="en-US" sz="1800" dirty="0" smtClean="0"/>
              <a:t>require the </a:t>
            </a:r>
            <a:r>
              <a:rPr lang="en-US" sz="1800" dirty="0"/>
              <a:t>licensee to meet certain </a:t>
            </a:r>
            <a:r>
              <a:rPr lang="en-US" sz="1800" dirty="0" smtClean="0"/>
              <a:t>performance requirements </a:t>
            </a:r>
            <a:r>
              <a:rPr lang="en-US" sz="1800" dirty="0"/>
              <a:t>and to make financial </a:t>
            </a:r>
            <a:r>
              <a:rPr lang="en-US" sz="1800" dirty="0" smtClean="0"/>
              <a:t>payments to </a:t>
            </a:r>
            <a:r>
              <a:rPr lang="en-US" sz="1800" dirty="0"/>
              <a:t>the </a:t>
            </a:r>
            <a:r>
              <a:rPr lang="en-US" sz="1800" dirty="0" smtClean="0"/>
              <a:t>University</a:t>
            </a:r>
          </a:p>
          <a:p>
            <a:r>
              <a:rPr lang="en-US" sz="1800" dirty="0" smtClean="0"/>
              <a:t>These </a:t>
            </a:r>
            <a:r>
              <a:rPr lang="en-US" sz="1800" dirty="0"/>
              <a:t>payments are </a:t>
            </a:r>
            <a:r>
              <a:rPr lang="en-US" sz="1800" dirty="0" smtClean="0"/>
              <a:t>shared with </a:t>
            </a:r>
            <a:r>
              <a:rPr lang="en-US" sz="1800" dirty="0"/>
              <a:t>the creators and distributed to the </a:t>
            </a:r>
            <a:r>
              <a:rPr lang="en-US" sz="1800" dirty="0" smtClean="0"/>
              <a:t>schools and </a:t>
            </a:r>
            <a:r>
              <a:rPr lang="en-US" sz="1800" dirty="0"/>
              <a:t>departments/units to provide support </a:t>
            </a:r>
            <a:r>
              <a:rPr lang="en-US" sz="1800" dirty="0" smtClean="0"/>
              <a:t>for further </a:t>
            </a:r>
            <a:r>
              <a:rPr lang="en-US" sz="1800" dirty="0"/>
              <a:t>research, education, and participation </a:t>
            </a:r>
            <a:r>
              <a:rPr lang="en-US" sz="1800" dirty="0" smtClean="0"/>
              <a:t>in the </a:t>
            </a:r>
            <a:r>
              <a:rPr lang="en-US" sz="1800" dirty="0"/>
              <a:t>technology transfer </a:t>
            </a:r>
            <a:r>
              <a:rPr lang="en-US" sz="1800" dirty="0" smtClean="0"/>
              <a:t>process</a:t>
            </a:r>
          </a:p>
          <a:p>
            <a:r>
              <a:rPr lang="en-US" sz="1800" dirty="0" smtClean="0"/>
              <a:t>License agreements give the University the right to terminate or limit the license if the company is not acting diligently or breaches the agreement. This allows the University </a:t>
            </a:r>
            <a:r>
              <a:rPr lang="en-US" sz="1800" smtClean="0"/>
              <a:t>to re-obtain </a:t>
            </a:r>
            <a:r>
              <a:rPr lang="en-US" sz="1800" dirty="0" smtClean="0"/>
              <a:t>rights to the invention in certain situations.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13</a:t>
            </a:fld>
            <a:endParaRPr lang="en-US" dirty="0"/>
          </a:p>
        </p:txBody>
      </p:sp>
    </p:spTree>
    <p:extLst>
      <p:ext uri="{BB962C8B-B14F-4D97-AF65-F5344CB8AC3E}">
        <p14:creationId xmlns:p14="http://schemas.microsoft.com/office/powerpoint/2010/main" val="3780230469"/>
      </p:ext>
    </p:extLst>
  </p:cSld>
  <p:clrMapOvr>
    <a:masterClrMapping/>
  </p:clrMapOvr>
  <p:transition advTm="0">
    <p:sndAc>
      <p:end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Option Agreements</a:t>
            </a:r>
            <a:endParaRPr lang="en-US" sz="2800"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sz="1800" dirty="0" smtClean="0"/>
              <a:t>In some cases, </a:t>
            </a:r>
            <a:r>
              <a:rPr lang="en-US" sz="1800" dirty="0" smtClean="0"/>
              <a:t>OTCV </a:t>
            </a:r>
            <a:r>
              <a:rPr lang="en-US" sz="1800" dirty="0" smtClean="0"/>
              <a:t>may decide to grant an exclusive option to a company prior to negotiating a license at a later date</a:t>
            </a:r>
          </a:p>
          <a:p>
            <a:pPr lvl="1"/>
            <a:r>
              <a:rPr lang="en-US" sz="1800" dirty="0" smtClean="0"/>
              <a:t>The option agreement reserves the IP rights for a finite (e.g. 6-12 month) period during which </a:t>
            </a:r>
            <a:r>
              <a:rPr lang="en-US" sz="1800" dirty="0" smtClean="0"/>
              <a:t>OTCV </a:t>
            </a:r>
            <a:r>
              <a:rPr lang="en-US" sz="1800" dirty="0" smtClean="0"/>
              <a:t>will not negotiate with any other company for rights to the technology</a:t>
            </a:r>
          </a:p>
          <a:p>
            <a:pPr lvl="1"/>
            <a:r>
              <a:rPr lang="en-US" sz="1800" dirty="0" smtClean="0"/>
              <a:t>The option is a simple document and provides a period of time for the potential licensee to validate the technology and formulate a plan for commercialization</a:t>
            </a:r>
            <a:endParaRPr lang="en-US" sz="800" dirty="0" smtClean="0"/>
          </a:p>
          <a:p>
            <a:r>
              <a:rPr lang="en-US" sz="1800" dirty="0" smtClean="0"/>
              <a:t>It is often advantageous for startups to choose to secure IP rights through an option while the team continues to put together the elements of the company</a:t>
            </a:r>
          </a:p>
          <a:p>
            <a:endParaRPr lang="en-US" sz="800" dirty="0" smtClean="0"/>
          </a:p>
          <a:p>
            <a:r>
              <a:rPr lang="en-US" sz="1800" dirty="0" smtClean="0"/>
              <a:t>OTCV </a:t>
            </a:r>
            <a:r>
              <a:rPr lang="en-US" sz="1800" dirty="0" smtClean="0"/>
              <a:t>typically requires the following elements in order to begin a negotiations for  a license:</a:t>
            </a:r>
          </a:p>
          <a:p>
            <a:pPr lvl="1"/>
            <a:r>
              <a:rPr lang="en-US" sz="1800" dirty="0" smtClean="0"/>
              <a:t> a viable business plan addressing management, products/service, competition, management and go to market strategy</a:t>
            </a:r>
          </a:p>
          <a:p>
            <a:pPr lvl="1"/>
            <a:r>
              <a:rPr lang="en-US" sz="1800" dirty="0" smtClean="0"/>
              <a:t>An experienced entrepreneur/management team for the startup </a:t>
            </a:r>
          </a:p>
          <a:p>
            <a:pPr lvl="1"/>
            <a:r>
              <a:rPr lang="en-US" sz="1800" dirty="0" smtClean="0"/>
              <a:t>A financial commitment to last the company until the next stage</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14</a:t>
            </a:fld>
            <a:endParaRPr lang="en-US" dirty="0"/>
          </a:p>
        </p:txBody>
      </p:sp>
    </p:spTree>
    <p:extLst>
      <p:ext uri="{BB962C8B-B14F-4D97-AF65-F5344CB8AC3E}">
        <p14:creationId xmlns:p14="http://schemas.microsoft.com/office/powerpoint/2010/main" val="25643141"/>
      </p:ext>
    </p:extLst>
  </p:cSld>
  <p:clrMapOvr>
    <a:masterClrMapping/>
  </p:clrMapOvr>
  <p:transition advTm="0">
    <p:sndAc>
      <p:end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pPr marL="457200" indent="-457200">
              <a:buFont typeface="Arial" pitchFamily="34" charset="0"/>
              <a:buChar char="•"/>
            </a:pPr>
            <a:r>
              <a:rPr lang="en-US" sz="2800" dirty="0" smtClean="0"/>
              <a:t>THE RESEARCH TO PATENT* PROTECTION PROCESS</a:t>
            </a:r>
            <a:endParaRPr lang="en-US" sz="2800" dirty="0"/>
          </a:p>
        </p:txBody>
      </p:sp>
      <p:sp>
        <p:nvSpPr>
          <p:cNvPr id="3" name="TextBox 2"/>
          <p:cNvSpPr txBox="1"/>
          <p:nvPr/>
        </p:nvSpPr>
        <p:spPr>
          <a:xfrm>
            <a:off x="159682" y="1984624"/>
            <a:ext cx="789447" cy="276999"/>
          </a:xfrm>
          <a:prstGeom prst="rect">
            <a:avLst/>
          </a:prstGeom>
          <a:noFill/>
        </p:spPr>
        <p:txBody>
          <a:bodyPr wrap="none" rtlCol="0">
            <a:spAutoFit/>
          </a:bodyPr>
          <a:lstStyle/>
          <a:p>
            <a:pPr>
              <a:buNone/>
            </a:pPr>
            <a:r>
              <a:rPr lang="en-US" sz="1200" b="1" u="sng" dirty="0" smtClean="0"/>
              <a:t>Research</a:t>
            </a:r>
            <a:endParaRPr lang="en-US" sz="1200" b="1" u="sng" dirty="0"/>
          </a:p>
        </p:txBody>
      </p:sp>
      <p:sp>
        <p:nvSpPr>
          <p:cNvPr id="4" name="TextBox 3"/>
          <p:cNvSpPr txBox="1"/>
          <p:nvPr/>
        </p:nvSpPr>
        <p:spPr>
          <a:xfrm>
            <a:off x="83483" y="2358081"/>
            <a:ext cx="1371600" cy="1292662"/>
          </a:xfrm>
          <a:prstGeom prst="rect">
            <a:avLst/>
          </a:prstGeom>
          <a:noFill/>
        </p:spPr>
        <p:txBody>
          <a:bodyPr wrap="square" rtlCol="0">
            <a:spAutoFit/>
          </a:bodyPr>
          <a:lstStyle/>
          <a:p>
            <a:pPr marL="171450" indent="-171450">
              <a:buFont typeface="Arial" pitchFamily="34" charset="0"/>
              <a:buChar char="•"/>
            </a:pPr>
            <a:r>
              <a:rPr lang="en-US" sz="1000" dirty="0" smtClean="0"/>
              <a:t>External Funding             Research outcomes</a:t>
            </a:r>
          </a:p>
          <a:p>
            <a:pPr marL="285750" indent="-285750">
              <a:buFont typeface="Arial" pitchFamily="34" charset="0"/>
              <a:buChar char="•"/>
            </a:pPr>
            <a:r>
              <a:rPr lang="en-US" sz="1000" dirty="0" smtClean="0"/>
              <a:t>Lab results</a:t>
            </a:r>
          </a:p>
          <a:p>
            <a:pPr marL="285750" indent="-285750">
              <a:buFont typeface="Arial" pitchFamily="34" charset="0"/>
              <a:buChar char="•"/>
            </a:pPr>
            <a:r>
              <a:rPr lang="en-US" sz="1000" dirty="0" smtClean="0"/>
              <a:t>Publications</a:t>
            </a:r>
          </a:p>
          <a:p>
            <a:pPr marL="285750" indent="-285750">
              <a:buFont typeface="Arial" pitchFamily="34" charset="0"/>
              <a:buChar char="•"/>
            </a:pPr>
            <a:r>
              <a:rPr lang="en-US" sz="1000" dirty="0" smtClean="0"/>
              <a:t>Conference presentations</a:t>
            </a:r>
          </a:p>
          <a:p>
            <a:pPr marL="285750" indent="-285750">
              <a:buFont typeface="Arial" pitchFamily="34" charset="0"/>
              <a:buChar char="•"/>
            </a:pPr>
            <a:r>
              <a:rPr lang="en-US" sz="1000" dirty="0" smtClean="0"/>
              <a:t>Collaborations</a:t>
            </a:r>
            <a:endParaRPr lang="en-US" sz="1000" dirty="0"/>
          </a:p>
        </p:txBody>
      </p:sp>
      <p:sp>
        <p:nvSpPr>
          <p:cNvPr id="5" name="Right Arrow 4"/>
          <p:cNvSpPr/>
          <p:nvPr/>
        </p:nvSpPr>
        <p:spPr>
          <a:xfrm rot="5400000">
            <a:off x="577245"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itchFamily="34" charset="0"/>
              <a:buChar char="•"/>
            </a:pPr>
            <a:endParaRPr lang="en-US" sz="1600"/>
          </a:p>
        </p:txBody>
      </p:sp>
      <p:sp>
        <p:nvSpPr>
          <p:cNvPr id="6" name="TextBox 5"/>
          <p:cNvSpPr txBox="1"/>
          <p:nvPr/>
        </p:nvSpPr>
        <p:spPr>
          <a:xfrm>
            <a:off x="76200" y="4953000"/>
            <a:ext cx="1371600" cy="1354217"/>
          </a:xfrm>
          <a:prstGeom prst="rect">
            <a:avLst/>
          </a:prstGeom>
          <a:noFill/>
        </p:spPr>
        <p:txBody>
          <a:bodyPr wrap="square" rtlCol="0">
            <a:spAutoFit/>
          </a:bodyPr>
          <a:lstStyle/>
          <a:p>
            <a:pPr marL="171450" indent="-171450">
              <a:buFont typeface="Arial" pitchFamily="34" charset="0"/>
              <a:buChar char="•"/>
            </a:pPr>
            <a:r>
              <a:rPr lang="en-US" sz="1000" dirty="0" smtClean="0"/>
              <a:t>Interesting and noteworthy result:</a:t>
            </a:r>
          </a:p>
          <a:p>
            <a:pPr marL="171450" indent="-171450">
              <a:buFont typeface="Arial" pitchFamily="34" charset="0"/>
              <a:buChar char="•"/>
            </a:pPr>
            <a:r>
              <a:rPr lang="en-US" sz="1000" dirty="0" smtClean="0"/>
              <a:t>“</a:t>
            </a:r>
            <a:r>
              <a:rPr lang="en-US" sz="1000" i="1" dirty="0" smtClean="0"/>
              <a:t>hmm, do I HAVE something here of commercial value that I should consider patenting?</a:t>
            </a:r>
            <a:r>
              <a:rPr lang="en-US" sz="1000" dirty="0" smtClean="0"/>
              <a:t>”</a:t>
            </a:r>
            <a:endParaRPr lang="en-US" sz="1000" dirty="0"/>
          </a:p>
        </p:txBody>
      </p:sp>
      <p:sp>
        <p:nvSpPr>
          <p:cNvPr id="7" name="Rectangle 6"/>
          <p:cNvSpPr/>
          <p:nvPr/>
        </p:nvSpPr>
        <p:spPr>
          <a:xfrm>
            <a:off x="1531283" y="1900881"/>
            <a:ext cx="990599" cy="461665"/>
          </a:xfrm>
          <a:prstGeom prst="rect">
            <a:avLst/>
          </a:prstGeom>
        </p:spPr>
        <p:txBody>
          <a:bodyPr wrap="square">
            <a:spAutoFit/>
          </a:bodyPr>
          <a:lstStyle/>
          <a:p>
            <a:pPr>
              <a:buNone/>
            </a:pPr>
            <a:r>
              <a:rPr lang="en-US" sz="1200" b="1" u="sng" dirty="0" smtClean="0"/>
              <a:t>Pre-Disclosure</a:t>
            </a:r>
            <a:endParaRPr lang="en-US" sz="1200" b="1" u="sng" dirty="0"/>
          </a:p>
        </p:txBody>
      </p:sp>
      <p:sp>
        <p:nvSpPr>
          <p:cNvPr id="8" name="TextBox 7"/>
          <p:cNvSpPr txBox="1"/>
          <p:nvPr/>
        </p:nvSpPr>
        <p:spPr>
          <a:xfrm>
            <a:off x="1455082" y="2358081"/>
            <a:ext cx="1371600" cy="1046440"/>
          </a:xfrm>
          <a:prstGeom prst="rect">
            <a:avLst/>
          </a:prstGeom>
          <a:noFill/>
        </p:spPr>
        <p:txBody>
          <a:bodyPr wrap="square" rtlCol="0">
            <a:spAutoFit/>
          </a:bodyPr>
          <a:lstStyle/>
          <a:p>
            <a:pPr marL="171450" indent="-171450">
              <a:buFont typeface="Arial" pitchFamily="34" charset="0"/>
              <a:buChar char="•"/>
            </a:pPr>
            <a:r>
              <a:rPr lang="en-US" sz="1000" dirty="0" smtClean="0"/>
              <a:t>Preliminary assessment  if it IS patentable and has </a:t>
            </a:r>
            <a:r>
              <a:rPr lang="en-US" sz="1000" dirty="0" err="1" smtClean="0"/>
              <a:t>comm’l</a:t>
            </a:r>
            <a:r>
              <a:rPr lang="en-US" sz="1000" dirty="0" smtClean="0"/>
              <a:t> potential</a:t>
            </a:r>
          </a:p>
          <a:p>
            <a:pPr marL="285750" indent="-285750">
              <a:buFont typeface="Arial" pitchFamily="34" charset="0"/>
              <a:buChar char="•"/>
            </a:pPr>
            <a:r>
              <a:rPr lang="en-US" sz="1000" dirty="0" smtClean="0"/>
              <a:t>Conversation with </a:t>
            </a:r>
            <a:r>
              <a:rPr lang="en-US" sz="1000" dirty="0" smtClean="0"/>
              <a:t>OTCV</a:t>
            </a:r>
            <a:endParaRPr lang="en-US" sz="1000" dirty="0" smtClean="0"/>
          </a:p>
        </p:txBody>
      </p:sp>
      <p:sp>
        <p:nvSpPr>
          <p:cNvPr id="9" name="Right Arrow 8"/>
          <p:cNvSpPr/>
          <p:nvPr/>
        </p:nvSpPr>
        <p:spPr>
          <a:xfrm rot="5400000">
            <a:off x="1796445"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itchFamily="34" charset="0"/>
              <a:buChar char="•"/>
            </a:pPr>
            <a:endParaRPr lang="en-US" sz="1600"/>
          </a:p>
        </p:txBody>
      </p:sp>
      <p:sp>
        <p:nvSpPr>
          <p:cNvPr id="10" name="TextBox 9"/>
          <p:cNvSpPr txBox="1"/>
          <p:nvPr/>
        </p:nvSpPr>
        <p:spPr>
          <a:xfrm>
            <a:off x="1524000" y="4953000"/>
            <a:ext cx="1447800" cy="1508105"/>
          </a:xfrm>
          <a:prstGeom prst="rect">
            <a:avLst/>
          </a:prstGeom>
          <a:noFill/>
        </p:spPr>
        <p:txBody>
          <a:bodyPr wrap="square" rtlCol="0">
            <a:spAutoFit/>
          </a:bodyPr>
          <a:lstStyle/>
          <a:p>
            <a:pPr>
              <a:buNone/>
            </a:pPr>
            <a:r>
              <a:rPr lang="en-US" sz="1000" dirty="0" smtClean="0"/>
              <a:t>NOTE:</a:t>
            </a:r>
          </a:p>
          <a:p>
            <a:pPr marL="171450" indent="-171450">
              <a:buFont typeface="Arial" pitchFamily="34" charset="0"/>
              <a:buChar char="•"/>
            </a:pPr>
            <a:r>
              <a:rPr lang="en-US" sz="1000" dirty="0" smtClean="0"/>
              <a:t>It is preferable to speak with </a:t>
            </a:r>
            <a:r>
              <a:rPr lang="en-US" sz="1000" dirty="0" smtClean="0"/>
              <a:t>OTCV </a:t>
            </a:r>
            <a:r>
              <a:rPr lang="en-US" sz="1000" dirty="0" smtClean="0"/>
              <a:t>before any  publications or conference presentations (public disclosure of any type) </a:t>
            </a:r>
          </a:p>
        </p:txBody>
      </p:sp>
      <p:sp>
        <p:nvSpPr>
          <p:cNvPr id="11" name="Rectangle 10"/>
          <p:cNvSpPr/>
          <p:nvPr/>
        </p:nvSpPr>
        <p:spPr>
          <a:xfrm>
            <a:off x="2803921" y="1900881"/>
            <a:ext cx="990599" cy="461665"/>
          </a:xfrm>
          <a:prstGeom prst="rect">
            <a:avLst/>
          </a:prstGeom>
        </p:spPr>
        <p:txBody>
          <a:bodyPr wrap="square">
            <a:spAutoFit/>
          </a:bodyPr>
          <a:lstStyle/>
          <a:p>
            <a:pPr>
              <a:buNone/>
            </a:pPr>
            <a:r>
              <a:rPr lang="en-US" sz="1200" b="1" u="sng" dirty="0" smtClean="0"/>
              <a:t>Invention Disclosure</a:t>
            </a:r>
            <a:endParaRPr lang="en-US" sz="1200" b="1" u="sng" dirty="0"/>
          </a:p>
        </p:txBody>
      </p:sp>
      <p:sp>
        <p:nvSpPr>
          <p:cNvPr id="12" name="TextBox 11"/>
          <p:cNvSpPr txBox="1"/>
          <p:nvPr/>
        </p:nvSpPr>
        <p:spPr>
          <a:xfrm>
            <a:off x="2750482" y="2358081"/>
            <a:ext cx="1371600" cy="2462213"/>
          </a:xfrm>
          <a:prstGeom prst="rect">
            <a:avLst/>
          </a:prstGeom>
          <a:noFill/>
        </p:spPr>
        <p:txBody>
          <a:bodyPr wrap="square" rtlCol="0">
            <a:spAutoFit/>
          </a:bodyPr>
          <a:lstStyle/>
          <a:p>
            <a:pPr marL="171450" indent="-171450">
              <a:buFont typeface="Arial" pitchFamily="34" charset="0"/>
              <a:buChar char="•"/>
            </a:pPr>
            <a:r>
              <a:rPr lang="en-US" sz="1000" dirty="0" smtClean="0"/>
              <a:t>Disclosure to </a:t>
            </a:r>
            <a:r>
              <a:rPr lang="en-US" sz="1000" dirty="0" smtClean="0"/>
              <a:t>OTCV </a:t>
            </a:r>
            <a:r>
              <a:rPr lang="en-US" sz="1000" dirty="0" smtClean="0"/>
              <a:t>is required for commercialization process to begin</a:t>
            </a:r>
          </a:p>
          <a:p>
            <a:pPr marL="285750" indent="-285750">
              <a:buFont typeface="Arial" pitchFamily="34" charset="0"/>
              <a:buChar char="•"/>
            </a:pPr>
            <a:r>
              <a:rPr lang="en-US" sz="1000" dirty="0" smtClean="0"/>
              <a:t>OTCV </a:t>
            </a:r>
            <a:r>
              <a:rPr lang="en-US" sz="1000" dirty="0" smtClean="0"/>
              <a:t>uses this disclosure to make assessment of commercial potential and to develop initial commercialization strategy</a:t>
            </a:r>
          </a:p>
          <a:p>
            <a:pPr marL="285750" indent="-285750">
              <a:buFont typeface="Arial" pitchFamily="34" charset="0"/>
              <a:buChar char="•"/>
            </a:pPr>
            <a:r>
              <a:rPr lang="en-US" sz="1000" dirty="0" smtClean="0"/>
              <a:t>Disclosure is confidential </a:t>
            </a:r>
          </a:p>
        </p:txBody>
      </p:sp>
      <p:sp>
        <p:nvSpPr>
          <p:cNvPr id="13" name="Slide Number Placeholder 12"/>
          <p:cNvSpPr>
            <a:spLocks noGrp="1"/>
          </p:cNvSpPr>
          <p:nvPr>
            <p:ph type="sldNum" sz="quarter" idx="4294967295"/>
          </p:nvPr>
        </p:nvSpPr>
        <p:spPr>
          <a:xfrm>
            <a:off x="7932082" y="6380273"/>
            <a:ext cx="869018" cy="365125"/>
          </a:xfrm>
          <a:prstGeom prst="rect">
            <a:avLst/>
          </a:prstGeom>
        </p:spPr>
        <p:txBody>
          <a:bodyPr/>
          <a:lstStyle/>
          <a:p>
            <a:pPr>
              <a:buNone/>
            </a:pPr>
            <a:fld id="{D5CC1F88-2B89-4233-8136-B562C132A255}" type="slidenum">
              <a:rPr lang="en-US" smtClean="0"/>
              <a:pPr>
                <a:buNone/>
              </a:pPr>
              <a:t>15</a:t>
            </a:fld>
            <a:endParaRPr lang="en-US" dirty="0"/>
          </a:p>
        </p:txBody>
      </p:sp>
      <p:sp>
        <p:nvSpPr>
          <p:cNvPr id="14" name="Right Arrow 13"/>
          <p:cNvSpPr/>
          <p:nvPr/>
        </p:nvSpPr>
        <p:spPr>
          <a:xfrm rot="5400000">
            <a:off x="3244245"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itchFamily="34" charset="0"/>
              <a:buChar char="•"/>
            </a:pPr>
            <a:endParaRPr lang="en-US" sz="1600"/>
          </a:p>
        </p:txBody>
      </p:sp>
      <p:sp>
        <p:nvSpPr>
          <p:cNvPr id="15" name="TextBox 14"/>
          <p:cNvSpPr txBox="1"/>
          <p:nvPr/>
        </p:nvSpPr>
        <p:spPr>
          <a:xfrm>
            <a:off x="3048000" y="4953000"/>
            <a:ext cx="1600200" cy="892552"/>
          </a:xfrm>
          <a:prstGeom prst="rect">
            <a:avLst/>
          </a:prstGeom>
          <a:noFill/>
        </p:spPr>
        <p:txBody>
          <a:bodyPr wrap="square" rtlCol="0">
            <a:spAutoFit/>
          </a:bodyPr>
          <a:lstStyle/>
          <a:p>
            <a:pPr>
              <a:buNone/>
            </a:pPr>
            <a:r>
              <a:rPr lang="en-US" sz="1000" dirty="0" smtClean="0"/>
              <a:t>BUT</a:t>
            </a:r>
          </a:p>
          <a:p>
            <a:pPr marL="171450" indent="-171450">
              <a:buFont typeface="Arial" pitchFamily="34" charset="0"/>
              <a:buChar char="•"/>
            </a:pPr>
            <a:r>
              <a:rPr lang="en-US" sz="1000" dirty="0" smtClean="0"/>
              <a:t>Limited patent right may be available if </a:t>
            </a:r>
            <a:r>
              <a:rPr lang="en-US" sz="1000" dirty="0"/>
              <a:t> </a:t>
            </a:r>
            <a:r>
              <a:rPr lang="en-US" sz="1000" dirty="0" smtClean="0"/>
              <a:t>a public disclosure has been made.</a:t>
            </a:r>
          </a:p>
        </p:txBody>
      </p:sp>
      <p:sp>
        <p:nvSpPr>
          <p:cNvPr id="16" name="Rectangle 15"/>
          <p:cNvSpPr/>
          <p:nvPr/>
        </p:nvSpPr>
        <p:spPr>
          <a:xfrm>
            <a:off x="4503082" y="1900881"/>
            <a:ext cx="990599" cy="461665"/>
          </a:xfrm>
          <a:prstGeom prst="rect">
            <a:avLst/>
          </a:prstGeom>
        </p:spPr>
        <p:txBody>
          <a:bodyPr wrap="square">
            <a:spAutoFit/>
          </a:bodyPr>
          <a:lstStyle/>
          <a:p>
            <a:pPr>
              <a:buNone/>
            </a:pPr>
            <a:r>
              <a:rPr lang="en-US" sz="1200" b="1" u="sng" dirty="0" smtClean="0"/>
              <a:t>Patent Filing</a:t>
            </a:r>
            <a:endParaRPr lang="en-US" sz="1200" b="1" u="sng" dirty="0"/>
          </a:p>
        </p:txBody>
      </p:sp>
      <p:sp>
        <p:nvSpPr>
          <p:cNvPr id="17" name="TextBox 16"/>
          <p:cNvSpPr txBox="1"/>
          <p:nvPr/>
        </p:nvSpPr>
        <p:spPr>
          <a:xfrm>
            <a:off x="4426882" y="2358081"/>
            <a:ext cx="1371600" cy="1846659"/>
          </a:xfrm>
          <a:prstGeom prst="rect">
            <a:avLst/>
          </a:prstGeom>
          <a:noFill/>
        </p:spPr>
        <p:txBody>
          <a:bodyPr wrap="square" rtlCol="0">
            <a:spAutoFit/>
          </a:bodyPr>
          <a:lstStyle/>
          <a:p>
            <a:pPr marL="171450" indent="-171450">
              <a:buFont typeface="Arial" pitchFamily="34" charset="0"/>
              <a:buChar char="•"/>
            </a:pPr>
            <a:r>
              <a:rPr lang="en-US" sz="1000" dirty="0" smtClean="0"/>
              <a:t>Work with campus </a:t>
            </a:r>
            <a:r>
              <a:rPr lang="en-US" sz="1000" dirty="0" smtClean="0"/>
              <a:t>OTCV </a:t>
            </a:r>
            <a:r>
              <a:rPr lang="en-US" sz="1000" dirty="0" smtClean="0"/>
              <a:t>personnel</a:t>
            </a:r>
          </a:p>
          <a:p>
            <a:pPr marL="285750" indent="-285750">
              <a:buFont typeface="Arial" pitchFamily="34" charset="0"/>
              <a:buChar char="•"/>
            </a:pPr>
            <a:r>
              <a:rPr lang="en-US" sz="1000" dirty="0" smtClean="0"/>
              <a:t>Preparing patent application is done by external counsel </a:t>
            </a:r>
          </a:p>
          <a:p>
            <a:pPr marL="285750" indent="-285750">
              <a:buFont typeface="Arial" pitchFamily="34" charset="0"/>
              <a:buChar char="•"/>
            </a:pPr>
            <a:r>
              <a:rPr lang="en-US" sz="1000" dirty="0" smtClean="0"/>
              <a:t>Counsel with work closely with inventor to prepare application </a:t>
            </a:r>
          </a:p>
        </p:txBody>
      </p:sp>
      <p:sp>
        <p:nvSpPr>
          <p:cNvPr id="18" name="Right Arrow 17"/>
          <p:cNvSpPr/>
          <p:nvPr/>
        </p:nvSpPr>
        <p:spPr>
          <a:xfrm rot="5400000">
            <a:off x="4920645"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itchFamily="34" charset="0"/>
              <a:buChar char="•"/>
            </a:pPr>
            <a:endParaRPr lang="en-US" sz="1600"/>
          </a:p>
        </p:txBody>
      </p:sp>
      <p:sp>
        <p:nvSpPr>
          <p:cNvPr id="19" name="TextBox 18"/>
          <p:cNvSpPr txBox="1"/>
          <p:nvPr/>
        </p:nvSpPr>
        <p:spPr>
          <a:xfrm>
            <a:off x="4648200" y="4953000"/>
            <a:ext cx="1600200" cy="1169551"/>
          </a:xfrm>
          <a:prstGeom prst="rect">
            <a:avLst/>
          </a:prstGeom>
          <a:noFill/>
        </p:spPr>
        <p:txBody>
          <a:bodyPr wrap="square" rtlCol="0">
            <a:spAutoFit/>
          </a:bodyPr>
          <a:lstStyle/>
          <a:p>
            <a:pPr marL="171450" indent="-171450">
              <a:buFont typeface="Arial" pitchFamily="34" charset="0"/>
              <a:buChar char="•"/>
            </a:pPr>
            <a:r>
              <a:rPr lang="en-US" sz="1000" dirty="0" smtClean="0"/>
              <a:t>Patent filing requires a substantial financial  investment by the University</a:t>
            </a:r>
            <a:r>
              <a:rPr lang="en-US" sz="1000" dirty="0"/>
              <a:t> </a:t>
            </a:r>
            <a:r>
              <a:rPr lang="en-US" sz="1000" dirty="0" smtClean="0"/>
              <a:t>and should be made for  inventions reasonable probability of financial return</a:t>
            </a:r>
          </a:p>
        </p:txBody>
      </p:sp>
      <p:sp>
        <p:nvSpPr>
          <p:cNvPr id="20" name="Rectangle 19"/>
          <p:cNvSpPr/>
          <p:nvPr/>
        </p:nvSpPr>
        <p:spPr>
          <a:xfrm>
            <a:off x="6027083" y="1900881"/>
            <a:ext cx="990599" cy="461665"/>
          </a:xfrm>
          <a:prstGeom prst="rect">
            <a:avLst/>
          </a:prstGeom>
        </p:spPr>
        <p:txBody>
          <a:bodyPr wrap="square">
            <a:spAutoFit/>
          </a:bodyPr>
          <a:lstStyle/>
          <a:p>
            <a:pPr>
              <a:buNone/>
            </a:pPr>
            <a:r>
              <a:rPr lang="en-US" sz="1200" b="1" u="sng" dirty="0" smtClean="0"/>
              <a:t>Patent Published</a:t>
            </a:r>
            <a:endParaRPr lang="en-US" sz="1200" b="1" u="sng" dirty="0"/>
          </a:p>
        </p:txBody>
      </p:sp>
      <p:sp>
        <p:nvSpPr>
          <p:cNvPr id="21" name="TextBox 20"/>
          <p:cNvSpPr txBox="1"/>
          <p:nvPr/>
        </p:nvSpPr>
        <p:spPr>
          <a:xfrm>
            <a:off x="5798482" y="2434281"/>
            <a:ext cx="1371600" cy="1692771"/>
          </a:xfrm>
          <a:prstGeom prst="rect">
            <a:avLst/>
          </a:prstGeom>
          <a:noFill/>
        </p:spPr>
        <p:txBody>
          <a:bodyPr wrap="square" rtlCol="0">
            <a:spAutoFit/>
          </a:bodyPr>
          <a:lstStyle/>
          <a:p>
            <a:pPr marL="171450" indent="-171450">
              <a:buFont typeface="Arial" pitchFamily="34" charset="0"/>
              <a:buChar char="•"/>
            </a:pPr>
            <a:r>
              <a:rPr lang="en-US" sz="1000" dirty="0" smtClean="0"/>
              <a:t>USPTO publishes all patent applications after six months</a:t>
            </a:r>
          </a:p>
          <a:p>
            <a:pPr marL="285750" indent="-285750">
              <a:buFont typeface="Arial" pitchFamily="34" charset="0"/>
              <a:buChar char="•"/>
            </a:pPr>
            <a:r>
              <a:rPr lang="en-US" sz="1000" dirty="0" smtClean="0"/>
              <a:t>Patents are not enforceable until issuance</a:t>
            </a:r>
          </a:p>
          <a:p>
            <a:pPr marL="285750" indent="-285750">
              <a:buFont typeface="Arial" pitchFamily="34" charset="0"/>
              <a:buChar char="•"/>
            </a:pPr>
            <a:r>
              <a:rPr lang="en-US" sz="1000" dirty="0" smtClean="0"/>
              <a:t>Patent issuance can take two to three years</a:t>
            </a:r>
          </a:p>
        </p:txBody>
      </p:sp>
      <p:sp>
        <p:nvSpPr>
          <p:cNvPr id="22" name="Left Brace 21"/>
          <p:cNvSpPr/>
          <p:nvPr/>
        </p:nvSpPr>
        <p:spPr>
          <a:xfrm rot="5400000">
            <a:off x="1149513" y="1671512"/>
            <a:ext cx="230137" cy="685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342900" indent="-342900" algn="ctr">
              <a:buFont typeface="Arial" pitchFamily="34" charset="0"/>
              <a:buChar char="•"/>
            </a:pPr>
            <a:endParaRPr lang="en-US"/>
          </a:p>
        </p:txBody>
      </p:sp>
      <p:sp>
        <p:nvSpPr>
          <p:cNvPr id="23" name="TextBox 22"/>
          <p:cNvSpPr txBox="1"/>
          <p:nvPr/>
        </p:nvSpPr>
        <p:spPr>
          <a:xfrm>
            <a:off x="769282" y="1596081"/>
            <a:ext cx="2287806" cy="261610"/>
          </a:xfrm>
          <a:prstGeom prst="rect">
            <a:avLst/>
          </a:prstGeom>
          <a:noFill/>
        </p:spPr>
        <p:txBody>
          <a:bodyPr wrap="none" rtlCol="0">
            <a:spAutoFit/>
          </a:bodyPr>
          <a:lstStyle/>
          <a:p>
            <a:pPr marL="171450" indent="-171450">
              <a:buFont typeface="Arial" pitchFamily="34" charset="0"/>
              <a:buChar char="•"/>
            </a:pPr>
            <a:r>
              <a:rPr lang="en-US" sz="1100" i="1" dirty="0" smtClean="0"/>
              <a:t>Ongoing conversation with </a:t>
            </a:r>
            <a:r>
              <a:rPr lang="en-US" sz="1100" i="1" dirty="0" smtClean="0"/>
              <a:t>OTCV</a:t>
            </a:r>
            <a:endParaRPr lang="en-US" sz="1100" i="1" dirty="0"/>
          </a:p>
        </p:txBody>
      </p:sp>
      <p:sp>
        <p:nvSpPr>
          <p:cNvPr id="24" name="Left Brace 23"/>
          <p:cNvSpPr/>
          <p:nvPr/>
        </p:nvSpPr>
        <p:spPr>
          <a:xfrm rot="5400000">
            <a:off x="2368713" y="1673050"/>
            <a:ext cx="230137" cy="685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342900" indent="-342900" algn="ctr">
              <a:buFont typeface="Arial" pitchFamily="34" charset="0"/>
              <a:buChar char="•"/>
            </a:pPr>
            <a:endParaRPr lang="en-US"/>
          </a:p>
        </p:txBody>
      </p:sp>
      <p:sp>
        <p:nvSpPr>
          <p:cNvPr id="25" name="TextBox 24"/>
          <p:cNvSpPr txBox="1"/>
          <p:nvPr/>
        </p:nvSpPr>
        <p:spPr>
          <a:xfrm>
            <a:off x="3569127" y="1519881"/>
            <a:ext cx="1167307" cy="464743"/>
          </a:xfrm>
          <a:prstGeom prst="rect">
            <a:avLst/>
          </a:prstGeom>
          <a:noFill/>
        </p:spPr>
        <p:txBody>
          <a:bodyPr wrap="none" rtlCol="0">
            <a:spAutoFit/>
          </a:bodyPr>
          <a:lstStyle/>
          <a:p>
            <a:pPr marL="171450" indent="-171450" algn="ctr">
              <a:buFont typeface="Arial" pitchFamily="34" charset="0"/>
              <a:buChar char="•"/>
            </a:pPr>
            <a:r>
              <a:rPr lang="en-US" sz="1100" i="1" dirty="0" smtClean="0"/>
              <a:t>Allowed</a:t>
            </a:r>
          </a:p>
          <a:p>
            <a:pPr marL="171450" indent="-171450" algn="ctr">
              <a:buFont typeface="Arial" pitchFamily="34" charset="0"/>
              <a:buChar char="•"/>
            </a:pPr>
            <a:r>
              <a:rPr lang="en-US" sz="1100" i="1" dirty="0" smtClean="0"/>
              <a:t>up to one year</a:t>
            </a:r>
            <a:endParaRPr lang="en-US" sz="1100" i="1" dirty="0"/>
          </a:p>
        </p:txBody>
      </p:sp>
      <p:sp>
        <p:nvSpPr>
          <p:cNvPr id="26" name="Left Brace 25"/>
          <p:cNvSpPr/>
          <p:nvPr/>
        </p:nvSpPr>
        <p:spPr>
          <a:xfrm rot="5400000">
            <a:off x="3968914" y="1673050"/>
            <a:ext cx="230137" cy="685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342900" indent="-342900" algn="ctr">
              <a:buFont typeface="Arial" pitchFamily="34" charset="0"/>
              <a:buChar char="•"/>
            </a:pPr>
            <a:endParaRPr lang="en-US"/>
          </a:p>
        </p:txBody>
      </p:sp>
      <p:sp>
        <p:nvSpPr>
          <p:cNvPr id="27" name="Left Brace 26"/>
          <p:cNvSpPr/>
          <p:nvPr/>
        </p:nvSpPr>
        <p:spPr>
          <a:xfrm rot="5400000">
            <a:off x="5645313" y="1673050"/>
            <a:ext cx="230137" cy="685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342900" indent="-342900" algn="ctr">
              <a:buFont typeface="Arial" pitchFamily="34" charset="0"/>
              <a:buChar char="•"/>
            </a:pPr>
            <a:endParaRPr lang="en-US"/>
          </a:p>
        </p:txBody>
      </p:sp>
      <p:sp>
        <p:nvSpPr>
          <p:cNvPr id="28" name="TextBox 27"/>
          <p:cNvSpPr txBox="1"/>
          <p:nvPr/>
        </p:nvSpPr>
        <p:spPr>
          <a:xfrm>
            <a:off x="5404052" y="1596081"/>
            <a:ext cx="971741" cy="261610"/>
          </a:xfrm>
          <a:prstGeom prst="rect">
            <a:avLst/>
          </a:prstGeom>
          <a:noFill/>
        </p:spPr>
        <p:txBody>
          <a:bodyPr wrap="none" rtlCol="0">
            <a:spAutoFit/>
          </a:bodyPr>
          <a:lstStyle/>
          <a:p>
            <a:pPr marL="171450" indent="-171450">
              <a:buFont typeface="Arial" pitchFamily="34" charset="0"/>
              <a:buChar char="•"/>
            </a:pPr>
            <a:r>
              <a:rPr lang="en-US" sz="1100" i="1" dirty="0" smtClean="0"/>
              <a:t>Six months</a:t>
            </a:r>
            <a:endParaRPr lang="en-US" sz="1100" i="1" dirty="0"/>
          </a:p>
        </p:txBody>
      </p:sp>
      <p:sp>
        <p:nvSpPr>
          <p:cNvPr id="29" name="TextBox 28"/>
          <p:cNvSpPr txBox="1"/>
          <p:nvPr/>
        </p:nvSpPr>
        <p:spPr>
          <a:xfrm>
            <a:off x="5112682" y="6162726"/>
            <a:ext cx="3969468" cy="400110"/>
          </a:xfrm>
          <a:prstGeom prst="rect">
            <a:avLst/>
          </a:prstGeom>
          <a:noFill/>
        </p:spPr>
        <p:txBody>
          <a:bodyPr wrap="square" rtlCol="0">
            <a:spAutoFit/>
          </a:bodyPr>
          <a:lstStyle/>
          <a:p>
            <a:pPr>
              <a:buNone/>
            </a:pPr>
            <a:r>
              <a:rPr lang="en-US" sz="1000" dirty="0" smtClean="0"/>
              <a:t>*</a:t>
            </a:r>
            <a:r>
              <a:rPr lang="en-US" sz="1000" dirty="0"/>
              <a:t> </a:t>
            </a:r>
            <a:r>
              <a:rPr lang="en-US" sz="1000" dirty="0" smtClean="0"/>
              <a:t>PROCESS FOR SOFTWARE AND OTHER COPYRIGHTED WORK WILL BE A MODIFIED PROCESS</a:t>
            </a:r>
            <a:endParaRPr lang="en-US" sz="1000" dirty="0"/>
          </a:p>
        </p:txBody>
      </p:sp>
      <p:sp>
        <p:nvSpPr>
          <p:cNvPr id="30" name="TextBox 29"/>
          <p:cNvSpPr txBox="1"/>
          <p:nvPr/>
        </p:nvSpPr>
        <p:spPr>
          <a:xfrm>
            <a:off x="6172200" y="4953000"/>
            <a:ext cx="1600200" cy="707886"/>
          </a:xfrm>
          <a:prstGeom prst="rect">
            <a:avLst/>
          </a:prstGeom>
          <a:noFill/>
        </p:spPr>
        <p:txBody>
          <a:bodyPr wrap="square" rtlCol="0">
            <a:spAutoFit/>
          </a:bodyPr>
          <a:lstStyle/>
          <a:p>
            <a:pPr marL="171450" indent="-171450">
              <a:buFont typeface="Arial" pitchFamily="34" charset="0"/>
              <a:buChar char="•"/>
            </a:pPr>
            <a:r>
              <a:rPr lang="en-US" sz="1000" dirty="0"/>
              <a:t>A</a:t>
            </a:r>
            <a:r>
              <a:rPr lang="en-US" sz="1000" dirty="0" smtClean="0"/>
              <a:t>fter publication any “competitors” </a:t>
            </a:r>
            <a:r>
              <a:rPr lang="en-US" sz="1000" dirty="0"/>
              <a:t>will be able to see the contents of </a:t>
            </a:r>
            <a:r>
              <a:rPr lang="en-US" sz="1000" dirty="0" smtClean="0"/>
              <a:t>the patent application</a:t>
            </a:r>
            <a:endParaRPr lang="en-US" sz="1000" dirty="0"/>
          </a:p>
        </p:txBody>
      </p:sp>
      <p:sp>
        <p:nvSpPr>
          <p:cNvPr id="31" name="Right Arrow 30"/>
          <p:cNvSpPr/>
          <p:nvPr/>
        </p:nvSpPr>
        <p:spPr>
          <a:xfrm rot="5400000">
            <a:off x="6368445"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itchFamily="34" charset="0"/>
              <a:buChar char="•"/>
            </a:pPr>
            <a:endParaRPr lang="en-US" sz="1600"/>
          </a:p>
        </p:txBody>
      </p:sp>
      <p:sp>
        <p:nvSpPr>
          <p:cNvPr id="34" name="TextBox 33"/>
          <p:cNvSpPr txBox="1"/>
          <p:nvPr/>
        </p:nvSpPr>
        <p:spPr>
          <a:xfrm>
            <a:off x="6560482" y="1596081"/>
            <a:ext cx="1229824" cy="261610"/>
          </a:xfrm>
          <a:prstGeom prst="rect">
            <a:avLst/>
          </a:prstGeom>
          <a:noFill/>
        </p:spPr>
        <p:txBody>
          <a:bodyPr wrap="none" rtlCol="0">
            <a:spAutoFit/>
          </a:bodyPr>
          <a:lstStyle/>
          <a:p>
            <a:pPr marL="171450" indent="-171450">
              <a:buFont typeface="Arial" pitchFamily="34" charset="0"/>
              <a:buChar char="•"/>
            </a:pPr>
            <a:r>
              <a:rPr lang="en-US" sz="1100" i="1" dirty="0" smtClean="0"/>
              <a:t>1.5 to 2.5 years</a:t>
            </a:r>
            <a:endParaRPr lang="en-US" sz="1100" i="1" dirty="0"/>
          </a:p>
        </p:txBody>
      </p:sp>
      <p:sp>
        <p:nvSpPr>
          <p:cNvPr id="35" name="Left Brace 34"/>
          <p:cNvSpPr/>
          <p:nvPr/>
        </p:nvSpPr>
        <p:spPr>
          <a:xfrm rot="5400000">
            <a:off x="6940713" y="1673050"/>
            <a:ext cx="230137" cy="685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342900" indent="-342900" algn="ctr">
              <a:buFont typeface="Arial" pitchFamily="34" charset="0"/>
              <a:buChar char="•"/>
            </a:pPr>
            <a:endParaRPr lang="en-US"/>
          </a:p>
        </p:txBody>
      </p:sp>
      <p:sp>
        <p:nvSpPr>
          <p:cNvPr id="36" name="Rectangle 35"/>
          <p:cNvSpPr/>
          <p:nvPr/>
        </p:nvSpPr>
        <p:spPr>
          <a:xfrm>
            <a:off x="7322483" y="1900881"/>
            <a:ext cx="990599" cy="461665"/>
          </a:xfrm>
          <a:prstGeom prst="rect">
            <a:avLst/>
          </a:prstGeom>
        </p:spPr>
        <p:txBody>
          <a:bodyPr wrap="square">
            <a:spAutoFit/>
          </a:bodyPr>
          <a:lstStyle/>
          <a:p>
            <a:pPr>
              <a:buNone/>
            </a:pPr>
            <a:r>
              <a:rPr lang="en-US" sz="1200" b="1" u="sng" dirty="0" smtClean="0"/>
              <a:t>Patent Issued</a:t>
            </a:r>
            <a:endParaRPr lang="en-US" sz="1200" b="1" u="sng" dirty="0"/>
          </a:p>
        </p:txBody>
      </p:sp>
    </p:spTree>
    <p:extLst>
      <p:ext uri="{BB962C8B-B14F-4D97-AF65-F5344CB8AC3E}">
        <p14:creationId xmlns:p14="http://schemas.microsoft.com/office/powerpoint/2010/main" val="3160773780"/>
      </p:ext>
    </p:extLst>
  </p:cSld>
  <p:clrMapOvr>
    <a:masterClrMapping/>
  </p:clrMapOvr>
  <p:transition advTm="0">
    <p:sndAc>
      <p:end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2800" dirty="0" smtClean="0"/>
              <a:t>RESEARCH to LICENSING PROCESS </a:t>
            </a:r>
            <a:endParaRPr lang="en-US" sz="2800" dirty="0"/>
          </a:p>
        </p:txBody>
      </p:sp>
      <p:sp>
        <p:nvSpPr>
          <p:cNvPr id="3" name="TextBox 2"/>
          <p:cNvSpPr txBox="1"/>
          <p:nvPr/>
        </p:nvSpPr>
        <p:spPr>
          <a:xfrm>
            <a:off x="131618" y="2012721"/>
            <a:ext cx="789447" cy="276999"/>
          </a:xfrm>
          <a:prstGeom prst="rect">
            <a:avLst/>
          </a:prstGeom>
          <a:noFill/>
        </p:spPr>
        <p:txBody>
          <a:bodyPr wrap="none" rtlCol="0">
            <a:spAutoFit/>
          </a:bodyPr>
          <a:lstStyle/>
          <a:p>
            <a:pPr>
              <a:buNone/>
            </a:pPr>
            <a:r>
              <a:rPr lang="en-US" sz="1200" b="1" u="sng" dirty="0" smtClean="0"/>
              <a:t>Research</a:t>
            </a:r>
            <a:endParaRPr lang="en-US" sz="1200" b="1" u="sng" dirty="0"/>
          </a:p>
        </p:txBody>
      </p:sp>
      <p:sp>
        <p:nvSpPr>
          <p:cNvPr id="4" name="TextBox 3"/>
          <p:cNvSpPr txBox="1"/>
          <p:nvPr/>
        </p:nvSpPr>
        <p:spPr>
          <a:xfrm>
            <a:off x="55419" y="2285255"/>
            <a:ext cx="1371600" cy="1169551"/>
          </a:xfrm>
          <a:prstGeom prst="rect">
            <a:avLst/>
          </a:prstGeom>
          <a:noFill/>
        </p:spPr>
        <p:txBody>
          <a:bodyPr wrap="square" rtlCol="0">
            <a:spAutoFit/>
          </a:bodyPr>
          <a:lstStyle/>
          <a:p>
            <a:r>
              <a:rPr lang="en-US" sz="1000" dirty="0" smtClean="0"/>
              <a:t>External Funding             Research outcomes</a:t>
            </a:r>
          </a:p>
          <a:p>
            <a:pPr marL="285750" indent="-285750">
              <a:buFont typeface="Arial" pitchFamily="34" charset="0"/>
              <a:buChar char="•"/>
            </a:pPr>
            <a:r>
              <a:rPr lang="en-US" sz="1000" dirty="0" smtClean="0"/>
              <a:t>Lab results</a:t>
            </a:r>
          </a:p>
          <a:p>
            <a:pPr marL="285750" indent="-285750">
              <a:buFont typeface="Arial" pitchFamily="34" charset="0"/>
              <a:buChar char="•"/>
            </a:pPr>
            <a:r>
              <a:rPr lang="en-US" sz="1000" dirty="0" smtClean="0"/>
              <a:t>Publications</a:t>
            </a:r>
          </a:p>
          <a:p>
            <a:pPr marL="285750" indent="-285750">
              <a:buFont typeface="Arial" pitchFamily="34" charset="0"/>
              <a:buChar char="•"/>
            </a:pPr>
            <a:r>
              <a:rPr lang="en-US" sz="1000" dirty="0" smtClean="0"/>
              <a:t>Conference presentations</a:t>
            </a:r>
          </a:p>
          <a:p>
            <a:pPr marL="285750" indent="-285750">
              <a:buFont typeface="Arial" pitchFamily="34" charset="0"/>
              <a:buChar char="•"/>
            </a:pPr>
            <a:r>
              <a:rPr lang="en-US" sz="1000" dirty="0" smtClean="0"/>
              <a:t>Collaborations</a:t>
            </a:r>
            <a:endParaRPr lang="en-US" sz="1000" dirty="0"/>
          </a:p>
        </p:txBody>
      </p:sp>
      <p:sp>
        <p:nvSpPr>
          <p:cNvPr id="5" name="Right Arrow 4"/>
          <p:cNvSpPr/>
          <p:nvPr/>
        </p:nvSpPr>
        <p:spPr>
          <a:xfrm rot="5400000">
            <a:off x="549181"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TextBox 5"/>
          <p:cNvSpPr txBox="1"/>
          <p:nvPr/>
        </p:nvSpPr>
        <p:spPr>
          <a:xfrm>
            <a:off x="76200" y="4953000"/>
            <a:ext cx="1371600" cy="1169551"/>
          </a:xfrm>
          <a:prstGeom prst="rect">
            <a:avLst/>
          </a:prstGeom>
          <a:noFill/>
        </p:spPr>
        <p:txBody>
          <a:bodyPr wrap="square" rtlCol="0">
            <a:spAutoFit/>
          </a:bodyPr>
          <a:lstStyle/>
          <a:p>
            <a:r>
              <a:rPr lang="en-US" sz="1000" dirty="0" smtClean="0"/>
              <a:t>Interesting and noteworthy result:</a:t>
            </a:r>
          </a:p>
          <a:p>
            <a:r>
              <a:rPr lang="en-US" sz="1000" dirty="0" smtClean="0"/>
              <a:t>“</a:t>
            </a:r>
            <a:r>
              <a:rPr lang="en-US" sz="1000" i="1" dirty="0" smtClean="0"/>
              <a:t>hmm, do I HAVE something here of commercial value that I should consider patenting?</a:t>
            </a:r>
            <a:r>
              <a:rPr lang="en-US" sz="1000" dirty="0" smtClean="0"/>
              <a:t>”</a:t>
            </a:r>
            <a:endParaRPr lang="en-US" sz="1000" dirty="0"/>
          </a:p>
        </p:txBody>
      </p:sp>
      <p:sp>
        <p:nvSpPr>
          <p:cNvPr id="7" name="Rectangle 6"/>
          <p:cNvSpPr/>
          <p:nvPr/>
        </p:nvSpPr>
        <p:spPr>
          <a:xfrm>
            <a:off x="1503219" y="1828055"/>
            <a:ext cx="990599" cy="461665"/>
          </a:xfrm>
          <a:prstGeom prst="rect">
            <a:avLst/>
          </a:prstGeom>
        </p:spPr>
        <p:txBody>
          <a:bodyPr wrap="square">
            <a:spAutoFit/>
          </a:bodyPr>
          <a:lstStyle/>
          <a:p>
            <a:pPr>
              <a:buNone/>
            </a:pPr>
            <a:r>
              <a:rPr lang="en-US" sz="1200" b="1" u="sng" dirty="0" smtClean="0"/>
              <a:t>Pre-Disclosure</a:t>
            </a:r>
            <a:endParaRPr lang="en-US" sz="1200" b="1" u="sng" dirty="0"/>
          </a:p>
        </p:txBody>
      </p:sp>
      <p:sp>
        <p:nvSpPr>
          <p:cNvPr id="8" name="TextBox 7"/>
          <p:cNvSpPr txBox="1"/>
          <p:nvPr/>
        </p:nvSpPr>
        <p:spPr>
          <a:xfrm>
            <a:off x="1427018" y="2285255"/>
            <a:ext cx="1371600" cy="1046440"/>
          </a:xfrm>
          <a:prstGeom prst="rect">
            <a:avLst/>
          </a:prstGeom>
          <a:noFill/>
        </p:spPr>
        <p:txBody>
          <a:bodyPr wrap="square" rtlCol="0">
            <a:spAutoFit/>
          </a:bodyPr>
          <a:lstStyle/>
          <a:p>
            <a:r>
              <a:rPr lang="en-US" sz="1000" dirty="0" smtClean="0"/>
              <a:t>Preliminary assessment  if it IS patentable and has </a:t>
            </a:r>
            <a:r>
              <a:rPr lang="en-US" sz="1000" dirty="0" err="1" smtClean="0"/>
              <a:t>comm’l</a:t>
            </a:r>
            <a:r>
              <a:rPr lang="en-US" sz="1000" dirty="0" smtClean="0"/>
              <a:t> potential</a:t>
            </a:r>
          </a:p>
          <a:p>
            <a:pPr marL="285750" indent="-285750">
              <a:buFont typeface="Arial" pitchFamily="34" charset="0"/>
              <a:buChar char="•"/>
            </a:pPr>
            <a:r>
              <a:rPr lang="en-US" sz="1000" dirty="0" smtClean="0"/>
              <a:t>Conversation with </a:t>
            </a:r>
            <a:r>
              <a:rPr lang="en-US" sz="1000" dirty="0" smtClean="0"/>
              <a:t>OTCV</a:t>
            </a:r>
            <a:endParaRPr lang="en-US" sz="1000" dirty="0" smtClean="0"/>
          </a:p>
        </p:txBody>
      </p:sp>
      <p:sp>
        <p:nvSpPr>
          <p:cNvPr id="9" name="Right Arrow 8"/>
          <p:cNvSpPr/>
          <p:nvPr/>
        </p:nvSpPr>
        <p:spPr>
          <a:xfrm rot="5400000">
            <a:off x="1768381"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TextBox 9"/>
          <p:cNvSpPr txBox="1"/>
          <p:nvPr/>
        </p:nvSpPr>
        <p:spPr>
          <a:xfrm>
            <a:off x="1524000" y="4953000"/>
            <a:ext cx="1447800" cy="1200329"/>
          </a:xfrm>
          <a:prstGeom prst="rect">
            <a:avLst/>
          </a:prstGeom>
          <a:noFill/>
        </p:spPr>
        <p:txBody>
          <a:bodyPr wrap="square" rtlCol="0">
            <a:spAutoFit/>
          </a:bodyPr>
          <a:lstStyle/>
          <a:p>
            <a:r>
              <a:rPr lang="en-US" sz="1000" dirty="0" smtClean="0"/>
              <a:t>NOTE:</a:t>
            </a:r>
          </a:p>
          <a:p>
            <a:r>
              <a:rPr lang="en-US" sz="1000" dirty="0" smtClean="0"/>
              <a:t>It is preferable to speak with </a:t>
            </a:r>
            <a:r>
              <a:rPr lang="en-US" sz="1000" dirty="0" smtClean="0"/>
              <a:t>OTCV </a:t>
            </a:r>
            <a:r>
              <a:rPr lang="en-US" sz="1000" dirty="0" smtClean="0"/>
              <a:t>before any  publications or conference presentations (public disclosure of any type) </a:t>
            </a:r>
          </a:p>
        </p:txBody>
      </p:sp>
      <p:sp>
        <p:nvSpPr>
          <p:cNvPr id="11" name="Rectangle 10"/>
          <p:cNvSpPr/>
          <p:nvPr/>
        </p:nvSpPr>
        <p:spPr>
          <a:xfrm>
            <a:off x="2722419" y="1828055"/>
            <a:ext cx="990599" cy="461665"/>
          </a:xfrm>
          <a:prstGeom prst="rect">
            <a:avLst/>
          </a:prstGeom>
        </p:spPr>
        <p:txBody>
          <a:bodyPr wrap="square">
            <a:spAutoFit/>
          </a:bodyPr>
          <a:lstStyle/>
          <a:p>
            <a:pPr>
              <a:buNone/>
            </a:pPr>
            <a:r>
              <a:rPr lang="en-US" sz="1200" b="1" u="sng" dirty="0" smtClean="0"/>
              <a:t>Invention Disclosure</a:t>
            </a:r>
            <a:endParaRPr lang="en-US" sz="1200" b="1" u="sng" dirty="0"/>
          </a:p>
        </p:txBody>
      </p:sp>
      <p:sp>
        <p:nvSpPr>
          <p:cNvPr id="12" name="TextBox 11"/>
          <p:cNvSpPr txBox="1"/>
          <p:nvPr/>
        </p:nvSpPr>
        <p:spPr>
          <a:xfrm>
            <a:off x="2722418" y="2285255"/>
            <a:ext cx="1371600" cy="2308324"/>
          </a:xfrm>
          <a:prstGeom prst="rect">
            <a:avLst/>
          </a:prstGeom>
          <a:noFill/>
        </p:spPr>
        <p:txBody>
          <a:bodyPr wrap="square" rtlCol="0">
            <a:spAutoFit/>
          </a:bodyPr>
          <a:lstStyle/>
          <a:p>
            <a:r>
              <a:rPr lang="en-US" sz="1000" dirty="0" smtClean="0"/>
              <a:t>Disclosure to </a:t>
            </a:r>
            <a:r>
              <a:rPr lang="en-US" sz="1000" dirty="0" smtClean="0"/>
              <a:t>OTCV </a:t>
            </a:r>
            <a:r>
              <a:rPr lang="en-US" sz="1000" dirty="0" smtClean="0"/>
              <a:t>is required for commercialization process to begin</a:t>
            </a:r>
          </a:p>
          <a:p>
            <a:pPr marL="285750" indent="-285750">
              <a:buFont typeface="Arial" pitchFamily="34" charset="0"/>
              <a:buChar char="•"/>
            </a:pPr>
            <a:r>
              <a:rPr lang="en-US" sz="1000" dirty="0" smtClean="0"/>
              <a:t>OTCV </a:t>
            </a:r>
            <a:r>
              <a:rPr lang="en-US" sz="1000" dirty="0" smtClean="0"/>
              <a:t>uses this disclosure to make assessment of commercial potential and to develop initial commercialization strategy</a:t>
            </a:r>
          </a:p>
          <a:p>
            <a:pPr marL="285750" indent="-285750">
              <a:buFont typeface="Arial" pitchFamily="34" charset="0"/>
              <a:buChar char="•"/>
            </a:pPr>
            <a:r>
              <a:rPr lang="en-US" sz="1000" dirty="0" smtClean="0"/>
              <a:t>Disclosure is confidential </a:t>
            </a:r>
          </a:p>
        </p:txBody>
      </p:sp>
      <p:sp>
        <p:nvSpPr>
          <p:cNvPr id="13" name="Slide Number Placeholder 12"/>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16</a:t>
            </a:fld>
            <a:endParaRPr lang="en-US" dirty="0"/>
          </a:p>
        </p:txBody>
      </p:sp>
      <p:sp>
        <p:nvSpPr>
          <p:cNvPr id="14" name="Right Arrow 13"/>
          <p:cNvSpPr/>
          <p:nvPr/>
        </p:nvSpPr>
        <p:spPr>
          <a:xfrm rot="5400000">
            <a:off x="3216181"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TextBox 14"/>
          <p:cNvSpPr txBox="1"/>
          <p:nvPr/>
        </p:nvSpPr>
        <p:spPr>
          <a:xfrm>
            <a:off x="3048000" y="4953000"/>
            <a:ext cx="1600200" cy="707886"/>
          </a:xfrm>
          <a:prstGeom prst="rect">
            <a:avLst/>
          </a:prstGeom>
          <a:noFill/>
        </p:spPr>
        <p:txBody>
          <a:bodyPr wrap="square" rtlCol="0">
            <a:spAutoFit/>
          </a:bodyPr>
          <a:lstStyle/>
          <a:p>
            <a:r>
              <a:rPr lang="en-US" sz="1000" dirty="0" smtClean="0"/>
              <a:t>BUT</a:t>
            </a:r>
          </a:p>
          <a:p>
            <a:r>
              <a:rPr lang="en-US" sz="1000" dirty="0" smtClean="0"/>
              <a:t>Limited patent right may be available if </a:t>
            </a:r>
            <a:r>
              <a:rPr lang="en-US" sz="1000" dirty="0"/>
              <a:t> </a:t>
            </a:r>
            <a:r>
              <a:rPr lang="en-US" sz="1000" dirty="0" smtClean="0"/>
              <a:t>a public disclosure has been made.</a:t>
            </a:r>
          </a:p>
        </p:txBody>
      </p:sp>
      <p:sp>
        <p:nvSpPr>
          <p:cNvPr id="16" name="Rectangle 15"/>
          <p:cNvSpPr/>
          <p:nvPr/>
        </p:nvSpPr>
        <p:spPr>
          <a:xfrm>
            <a:off x="4475018" y="1828055"/>
            <a:ext cx="990599" cy="461665"/>
          </a:xfrm>
          <a:prstGeom prst="rect">
            <a:avLst/>
          </a:prstGeom>
        </p:spPr>
        <p:txBody>
          <a:bodyPr wrap="square">
            <a:spAutoFit/>
          </a:bodyPr>
          <a:lstStyle/>
          <a:p>
            <a:pPr>
              <a:buNone/>
            </a:pPr>
            <a:r>
              <a:rPr lang="en-US" sz="1200" b="1" u="sng" dirty="0" smtClean="0"/>
              <a:t>Patent Filing</a:t>
            </a:r>
            <a:endParaRPr lang="en-US" sz="1200" b="1" u="sng" dirty="0"/>
          </a:p>
        </p:txBody>
      </p:sp>
      <p:sp>
        <p:nvSpPr>
          <p:cNvPr id="17" name="TextBox 16"/>
          <p:cNvSpPr txBox="1"/>
          <p:nvPr/>
        </p:nvSpPr>
        <p:spPr>
          <a:xfrm>
            <a:off x="4398818" y="2285255"/>
            <a:ext cx="1371600" cy="1846659"/>
          </a:xfrm>
          <a:prstGeom prst="rect">
            <a:avLst/>
          </a:prstGeom>
          <a:noFill/>
        </p:spPr>
        <p:txBody>
          <a:bodyPr wrap="square" rtlCol="0">
            <a:spAutoFit/>
          </a:bodyPr>
          <a:lstStyle/>
          <a:p>
            <a:r>
              <a:rPr lang="en-US" sz="1000" dirty="0" smtClean="0"/>
              <a:t>Work with campus </a:t>
            </a:r>
            <a:r>
              <a:rPr lang="en-US" sz="1000" dirty="0" smtClean="0"/>
              <a:t>OTCV </a:t>
            </a:r>
            <a:r>
              <a:rPr lang="en-US" sz="1000" dirty="0" smtClean="0"/>
              <a:t>personnel</a:t>
            </a:r>
          </a:p>
          <a:p>
            <a:pPr marL="285750" indent="-285750">
              <a:buFont typeface="Arial" pitchFamily="34" charset="0"/>
              <a:buChar char="•"/>
            </a:pPr>
            <a:r>
              <a:rPr lang="en-US" sz="1000" dirty="0" smtClean="0"/>
              <a:t>Preparing patent application is done by external counsel </a:t>
            </a:r>
          </a:p>
          <a:p>
            <a:pPr marL="285750" indent="-285750">
              <a:buFont typeface="Arial" pitchFamily="34" charset="0"/>
              <a:buChar char="•"/>
            </a:pPr>
            <a:r>
              <a:rPr lang="en-US" sz="1000" dirty="0" smtClean="0"/>
              <a:t>Counsel with work closely with inventor to prepare application </a:t>
            </a:r>
          </a:p>
        </p:txBody>
      </p:sp>
      <p:sp>
        <p:nvSpPr>
          <p:cNvPr id="18" name="Right Arrow 17"/>
          <p:cNvSpPr/>
          <p:nvPr/>
        </p:nvSpPr>
        <p:spPr>
          <a:xfrm rot="5400000">
            <a:off x="4892581" y="4684763"/>
            <a:ext cx="384074"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TextBox 18"/>
          <p:cNvSpPr txBox="1"/>
          <p:nvPr/>
        </p:nvSpPr>
        <p:spPr>
          <a:xfrm>
            <a:off x="4648200" y="4953000"/>
            <a:ext cx="1600200" cy="1169551"/>
          </a:xfrm>
          <a:prstGeom prst="rect">
            <a:avLst/>
          </a:prstGeom>
          <a:noFill/>
        </p:spPr>
        <p:txBody>
          <a:bodyPr wrap="square" rtlCol="0">
            <a:spAutoFit/>
          </a:bodyPr>
          <a:lstStyle/>
          <a:p>
            <a:r>
              <a:rPr lang="en-US" sz="1000" dirty="0" smtClean="0"/>
              <a:t>Patent filing requires a substantial financial  investment by the University</a:t>
            </a:r>
            <a:r>
              <a:rPr lang="en-US" sz="1000" dirty="0"/>
              <a:t> </a:t>
            </a:r>
            <a:r>
              <a:rPr lang="en-US" sz="1000" dirty="0" smtClean="0"/>
              <a:t>and should be made for  inventions reasonable probability of financial return</a:t>
            </a:r>
          </a:p>
        </p:txBody>
      </p:sp>
      <p:sp>
        <p:nvSpPr>
          <p:cNvPr id="20" name="Rectangle 19"/>
          <p:cNvSpPr/>
          <p:nvPr/>
        </p:nvSpPr>
        <p:spPr>
          <a:xfrm>
            <a:off x="5999019" y="1828055"/>
            <a:ext cx="990599" cy="461665"/>
          </a:xfrm>
          <a:prstGeom prst="rect">
            <a:avLst/>
          </a:prstGeom>
        </p:spPr>
        <p:txBody>
          <a:bodyPr wrap="square">
            <a:spAutoFit/>
          </a:bodyPr>
          <a:lstStyle/>
          <a:p>
            <a:pPr>
              <a:buNone/>
            </a:pPr>
            <a:r>
              <a:rPr lang="en-US" sz="1200" b="1" u="sng" dirty="0" smtClean="0">
                <a:solidFill>
                  <a:schemeClr val="bg1">
                    <a:lumMod val="85000"/>
                  </a:schemeClr>
                </a:solidFill>
              </a:rPr>
              <a:t>Patent Published</a:t>
            </a:r>
            <a:endParaRPr lang="en-US" sz="1200" b="1" u="sng" dirty="0">
              <a:solidFill>
                <a:schemeClr val="bg1">
                  <a:lumMod val="85000"/>
                </a:schemeClr>
              </a:solidFill>
            </a:endParaRPr>
          </a:p>
        </p:txBody>
      </p:sp>
      <p:sp>
        <p:nvSpPr>
          <p:cNvPr id="21" name="TextBox 20"/>
          <p:cNvSpPr txBox="1"/>
          <p:nvPr/>
        </p:nvSpPr>
        <p:spPr>
          <a:xfrm>
            <a:off x="5770418" y="2361456"/>
            <a:ext cx="1371600" cy="1538883"/>
          </a:xfrm>
          <a:prstGeom prst="rect">
            <a:avLst/>
          </a:prstGeom>
          <a:noFill/>
        </p:spPr>
        <p:txBody>
          <a:bodyPr wrap="square" rtlCol="0">
            <a:spAutoFit/>
          </a:bodyPr>
          <a:lstStyle/>
          <a:p>
            <a:pPr>
              <a:buClr>
                <a:schemeClr val="accent2">
                  <a:lumMod val="20000"/>
                  <a:lumOff val="80000"/>
                </a:schemeClr>
              </a:buClr>
              <a:buSzPct val="100000"/>
              <a:buNone/>
            </a:pPr>
            <a:r>
              <a:rPr lang="en-US" sz="1000" dirty="0" smtClean="0">
                <a:solidFill>
                  <a:schemeClr val="bg1">
                    <a:lumMod val="85000"/>
                  </a:schemeClr>
                </a:solidFill>
              </a:rPr>
              <a:t>USPTO publishes all patent applications after six months</a:t>
            </a:r>
          </a:p>
          <a:p>
            <a:pPr marL="285750" indent="-285750">
              <a:buClr>
                <a:schemeClr val="accent2">
                  <a:lumMod val="20000"/>
                  <a:lumOff val="80000"/>
                </a:schemeClr>
              </a:buClr>
              <a:buFont typeface="Arial" pitchFamily="34" charset="0"/>
              <a:buChar char="•"/>
            </a:pPr>
            <a:r>
              <a:rPr lang="en-US" sz="1000" dirty="0" smtClean="0">
                <a:solidFill>
                  <a:schemeClr val="bg1">
                    <a:lumMod val="85000"/>
                  </a:schemeClr>
                </a:solidFill>
              </a:rPr>
              <a:t>Patents are not enforceable until issuance</a:t>
            </a:r>
          </a:p>
          <a:p>
            <a:pPr marL="285750" indent="-285750">
              <a:buClr>
                <a:schemeClr val="accent2">
                  <a:lumMod val="20000"/>
                  <a:lumOff val="80000"/>
                </a:schemeClr>
              </a:buClr>
              <a:buFont typeface="Arial" pitchFamily="34" charset="0"/>
              <a:buChar char="•"/>
            </a:pPr>
            <a:r>
              <a:rPr lang="en-US" sz="1000" dirty="0" smtClean="0">
                <a:solidFill>
                  <a:schemeClr val="bg1">
                    <a:lumMod val="85000"/>
                  </a:schemeClr>
                </a:solidFill>
              </a:rPr>
              <a:t>Patent issuance can take two to three years</a:t>
            </a:r>
          </a:p>
        </p:txBody>
      </p:sp>
      <p:sp>
        <p:nvSpPr>
          <p:cNvPr id="22" name="Left Brace 21"/>
          <p:cNvSpPr/>
          <p:nvPr/>
        </p:nvSpPr>
        <p:spPr>
          <a:xfrm rot="5400000">
            <a:off x="1121449" y="1598686"/>
            <a:ext cx="230137" cy="685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741218" y="1523255"/>
            <a:ext cx="2185214" cy="261610"/>
          </a:xfrm>
          <a:prstGeom prst="rect">
            <a:avLst/>
          </a:prstGeom>
          <a:noFill/>
        </p:spPr>
        <p:txBody>
          <a:bodyPr wrap="none" rtlCol="0">
            <a:spAutoFit/>
          </a:bodyPr>
          <a:lstStyle/>
          <a:p>
            <a:r>
              <a:rPr lang="en-US" sz="1100" i="1" dirty="0" smtClean="0"/>
              <a:t>Ongoing conversation with </a:t>
            </a:r>
            <a:r>
              <a:rPr lang="en-US" sz="1100" i="1" dirty="0" smtClean="0"/>
              <a:t>OTCV</a:t>
            </a:r>
            <a:endParaRPr lang="en-US" sz="1100" i="1" dirty="0"/>
          </a:p>
        </p:txBody>
      </p:sp>
      <p:sp>
        <p:nvSpPr>
          <p:cNvPr id="24" name="Left Brace 23"/>
          <p:cNvSpPr/>
          <p:nvPr/>
        </p:nvSpPr>
        <p:spPr>
          <a:xfrm rot="5400000">
            <a:off x="2340649" y="1600224"/>
            <a:ext cx="230137" cy="685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p:cNvSpPr txBox="1"/>
          <p:nvPr/>
        </p:nvSpPr>
        <p:spPr>
          <a:xfrm>
            <a:off x="3622015" y="1447055"/>
            <a:ext cx="1005403" cy="430887"/>
          </a:xfrm>
          <a:prstGeom prst="rect">
            <a:avLst/>
          </a:prstGeom>
          <a:noFill/>
        </p:spPr>
        <p:txBody>
          <a:bodyPr wrap="none" rtlCol="0">
            <a:spAutoFit/>
          </a:bodyPr>
          <a:lstStyle/>
          <a:p>
            <a:pPr algn="ctr"/>
            <a:r>
              <a:rPr lang="en-US" sz="1100" i="1" dirty="0" smtClean="0"/>
              <a:t>Allowed</a:t>
            </a:r>
          </a:p>
          <a:p>
            <a:pPr algn="ctr"/>
            <a:r>
              <a:rPr lang="en-US" sz="1100" i="1" dirty="0" smtClean="0"/>
              <a:t>up to one year</a:t>
            </a:r>
            <a:endParaRPr lang="en-US" sz="1100" i="1" dirty="0"/>
          </a:p>
        </p:txBody>
      </p:sp>
      <p:sp>
        <p:nvSpPr>
          <p:cNvPr id="26" name="Left Brace 25"/>
          <p:cNvSpPr/>
          <p:nvPr/>
        </p:nvSpPr>
        <p:spPr>
          <a:xfrm rot="5400000">
            <a:off x="3940850" y="1600224"/>
            <a:ext cx="230137" cy="685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Left Brace 26"/>
          <p:cNvSpPr/>
          <p:nvPr/>
        </p:nvSpPr>
        <p:spPr>
          <a:xfrm rot="5400000">
            <a:off x="5617249" y="1600224"/>
            <a:ext cx="230137" cy="685800"/>
          </a:xfrm>
          <a:prstGeom prst="leftBrac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bg1">
                  <a:lumMod val="75000"/>
                </a:schemeClr>
              </a:solidFill>
            </a:endParaRPr>
          </a:p>
        </p:txBody>
      </p:sp>
      <p:sp>
        <p:nvSpPr>
          <p:cNvPr id="28" name="TextBox 27"/>
          <p:cNvSpPr txBox="1"/>
          <p:nvPr/>
        </p:nvSpPr>
        <p:spPr>
          <a:xfrm>
            <a:off x="5375988" y="1523255"/>
            <a:ext cx="869149" cy="261610"/>
          </a:xfrm>
          <a:prstGeom prst="rect">
            <a:avLst/>
          </a:prstGeom>
          <a:noFill/>
        </p:spPr>
        <p:txBody>
          <a:bodyPr wrap="none" rtlCol="0">
            <a:spAutoFit/>
          </a:bodyPr>
          <a:lstStyle/>
          <a:p>
            <a:pPr>
              <a:buClr>
                <a:schemeClr val="accent2">
                  <a:lumMod val="20000"/>
                  <a:lumOff val="80000"/>
                </a:schemeClr>
              </a:buClr>
            </a:pPr>
            <a:r>
              <a:rPr lang="en-US" sz="1100" i="1" dirty="0" smtClean="0">
                <a:solidFill>
                  <a:schemeClr val="bg1">
                    <a:lumMod val="75000"/>
                  </a:schemeClr>
                </a:solidFill>
              </a:rPr>
              <a:t>Six months</a:t>
            </a:r>
            <a:endParaRPr lang="en-US" sz="1100" i="1" dirty="0">
              <a:solidFill>
                <a:schemeClr val="bg1">
                  <a:lumMod val="75000"/>
                </a:schemeClr>
              </a:solidFill>
            </a:endParaRPr>
          </a:p>
        </p:txBody>
      </p:sp>
      <p:sp>
        <p:nvSpPr>
          <p:cNvPr id="30" name="TextBox 29"/>
          <p:cNvSpPr txBox="1"/>
          <p:nvPr/>
        </p:nvSpPr>
        <p:spPr>
          <a:xfrm>
            <a:off x="6172200" y="4953000"/>
            <a:ext cx="1600200" cy="707886"/>
          </a:xfrm>
          <a:prstGeom prst="rect">
            <a:avLst/>
          </a:prstGeom>
          <a:noFill/>
        </p:spPr>
        <p:txBody>
          <a:bodyPr wrap="square" rtlCol="0">
            <a:spAutoFit/>
          </a:bodyPr>
          <a:lstStyle/>
          <a:p>
            <a:pPr>
              <a:buNone/>
            </a:pPr>
            <a:r>
              <a:rPr lang="en-US" sz="1000" dirty="0">
                <a:solidFill>
                  <a:schemeClr val="bg1">
                    <a:lumMod val="85000"/>
                  </a:schemeClr>
                </a:solidFill>
              </a:rPr>
              <a:t>A</a:t>
            </a:r>
            <a:r>
              <a:rPr lang="en-US" sz="1000" dirty="0" smtClean="0">
                <a:solidFill>
                  <a:schemeClr val="bg1">
                    <a:lumMod val="85000"/>
                  </a:schemeClr>
                </a:solidFill>
              </a:rPr>
              <a:t>fter publication any “competitors” </a:t>
            </a:r>
            <a:r>
              <a:rPr lang="en-US" sz="1000" dirty="0">
                <a:solidFill>
                  <a:schemeClr val="bg1">
                    <a:lumMod val="85000"/>
                  </a:schemeClr>
                </a:solidFill>
              </a:rPr>
              <a:t>will be able to see the contents of </a:t>
            </a:r>
            <a:r>
              <a:rPr lang="en-US" sz="1000" dirty="0" smtClean="0">
                <a:solidFill>
                  <a:schemeClr val="bg1">
                    <a:lumMod val="85000"/>
                  </a:schemeClr>
                </a:solidFill>
              </a:rPr>
              <a:t>the patent application</a:t>
            </a:r>
            <a:endParaRPr lang="en-US" sz="1000" dirty="0">
              <a:solidFill>
                <a:schemeClr val="bg1">
                  <a:lumMod val="85000"/>
                </a:schemeClr>
              </a:solidFill>
            </a:endParaRPr>
          </a:p>
        </p:txBody>
      </p:sp>
      <p:sp>
        <p:nvSpPr>
          <p:cNvPr id="31" name="Right Arrow 30"/>
          <p:cNvSpPr/>
          <p:nvPr/>
        </p:nvSpPr>
        <p:spPr>
          <a:xfrm rot="5400000">
            <a:off x="6340381" y="4648200"/>
            <a:ext cx="384074" cy="152400"/>
          </a:xfrm>
          <a:prstGeom prst="rightArrow">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lumMod val="75000"/>
                </a:schemeClr>
              </a:solidFill>
            </a:endParaRPr>
          </a:p>
        </p:txBody>
      </p:sp>
      <p:sp>
        <p:nvSpPr>
          <p:cNvPr id="33" name="TextBox 32"/>
          <p:cNvSpPr txBox="1"/>
          <p:nvPr/>
        </p:nvSpPr>
        <p:spPr>
          <a:xfrm>
            <a:off x="7370618" y="2361456"/>
            <a:ext cx="1066800" cy="246221"/>
          </a:xfrm>
          <a:prstGeom prst="rect">
            <a:avLst/>
          </a:prstGeom>
          <a:noFill/>
        </p:spPr>
        <p:txBody>
          <a:bodyPr wrap="square" rtlCol="0">
            <a:spAutoFit/>
          </a:bodyPr>
          <a:lstStyle/>
          <a:p>
            <a:r>
              <a:rPr lang="en-US" sz="1000" dirty="0" smtClean="0">
                <a:solidFill>
                  <a:schemeClr val="bg1">
                    <a:lumMod val="75000"/>
                  </a:schemeClr>
                </a:solidFill>
              </a:rPr>
              <a:t>!!!!!</a:t>
            </a:r>
          </a:p>
        </p:txBody>
      </p:sp>
      <p:sp>
        <p:nvSpPr>
          <p:cNvPr id="34" name="TextBox 33"/>
          <p:cNvSpPr txBox="1"/>
          <p:nvPr/>
        </p:nvSpPr>
        <p:spPr>
          <a:xfrm>
            <a:off x="6532418" y="1523255"/>
            <a:ext cx="1127232" cy="261610"/>
          </a:xfrm>
          <a:prstGeom prst="rect">
            <a:avLst/>
          </a:prstGeom>
          <a:noFill/>
        </p:spPr>
        <p:txBody>
          <a:bodyPr wrap="none" rtlCol="0">
            <a:spAutoFit/>
          </a:bodyPr>
          <a:lstStyle/>
          <a:p>
            <a:pPr>
              <a:buClr>
                <a:schemeClr val="accent2">
                  <a:lumMod val="20000"/>
                  <a:lumOff val="80000"/>
                </a:schemeClr>
              </a:buClr>
            </a:pPr>
            <a:r>
              <a:rPr lang="en-US" sz="1100" i="1" dirty="0" smtClean="0">
                <a:solidFill>
                  <a:schemeClr val="bg1">
                    <a:lumMod val="85000"/>
                  </a:schemeClr>
                </a:solidFill>
              </a:rPr>
              <a:t>1.5 to 2.5 years</a:t>
            </a:r>
            <a:endParaRPr lang="en-US" sz="1100" i="1" dirty="0">
              <a:solidFill>
                <a:schemeClr val="bg1">
                  <a:lumMod val="85000"/>
                </a:schemeClr>
              </a:solidFill>
            </a:endParaRPr>
          </a:p>
        </p:txBody>
      </p:sp>
      <p:sp>
        <p:nvSpPr>
          <p:cNvPr id="35" name="Left Brace 34"/>
          <p:cNvSpPr/>
          <p:nvPr/>
        </p:nvSpPr>
        <p:spPr>
          <a:xfrm rot="5400000">
            <a:off x="6912649" y="1600224"/>
            <a:ext cx="230137" cy="685800"/>
          </a:xfrm>
          <a:prstGeom prst="leftBrac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bg1">
                  <a:lumMod val="75000"/>
                </a:schemeClr>
              </a:solidFill>
            </a:endParaRPr>
          </a:p>
        </p:txBody>
      </p:sp>
      <p:sp>
        <p:nvSpPr>
          <p:cNvPr id="36" name="Rectangle 35"/>
          <p:cNvSpPr/>
          <p:nvPr/>
        </p:nvSpPr>
        <p:spPr>
          <a:xfrm>
            <a:off x="7294419" y="1828055"/>
            <a:ext cx="990599" cy="461665"/>
          </a:xfrm>
          <a:prstGeom prst="rect">
            <a:avLst/>
          </a:prstGeom>
        </p:spPr>
        <p:txBody>
          <a:bodyPr wrap="square">
            <a:spAutoFit/>
          </a:bodyPr>
          <a:lstStyle/>
          <a:p>
            <a:pPr>
              <a:buClr>
                <a:schemeClr val="accent2">
                  <a:lumMod val="20000"/>
                  <a:lumOff val="80000"/>
                </a:schemeClr>
              </a:buClr>
            </a:pPr>
            <a:r>
              <a:rPr lang="en-US" sz="1200" b="1" u="sng" dirty="0" smtClean="0">
                <a:solidFill>
                  <a:schemeClr val="bg1">
                    <a:lumMod val="85000"/>
                  </a:schemeClr>
                </a:solidFill>
              </a:rPr>
              <a:t>Patent Issued</a:t>
            </a:r>
            <a:endParaRPr lang="en-US" sz="1200" b="1" u="sng" dirty="0">
              <a:solidFill>
                <a:schemeClr val="bg1">
                  <a:lumMod val="85000"/>
                </a:schemeClr>
              </a:solidFill>
            </a:endParaRPr>
          </a:p>
        </p:txBody>
      </p:sp>
      <p:sp>
        <p:nvSpPr>
          <p:cNvPr id="37" name="TextBox 36"/>
          <p:cNvSpPr txBox="1"/>
          <p:nvPr/>
        </p:nvSpPr>
        <p:spPr>
          <a:xfrm>
            <a:off x="7065818" y="1980455"/>
            <a:ext cx="1402948" cy="276999"/>
          </a:xfrm>
          <a:prstGeom prst="rect">
            <a:avLst/>
          </a:prstGeom>
          <a:noFill/>
        </p:spPr>
        <p:txBody>
          <a:bodyPr wrap="none" rtlCol="0">
            <a:spAutoFit/>
          </a:bodyPr>
          <a:lstStyle/>
          <a:p>
            <a:pPr>
              <a:buNone/>
            </a:pPr>
            <a:r>
              <a:rPr lang="en-US" sz="1200" b="1" u="sng" dirty="0" smtClean="0"/>
              <a:t>License to start up</a:t>
            </a:r>
            <a:endParaRPr lang="en-US" sz="1200" b="1" u="sng" dirty="0"/>
          </a:p>
        </p:txBody>
      </p:sp>
      <p:sp>
        <p:nvSpPr>
          <p:cNvPr id="38" name="TextBox 37"/>
          <p:cNvSpPr txBox="1"/>
          <p:nvPr/>
        </p:nvSpPr>
        <p:spPr>
          <a:xfrm>
            <a:off x="7103918" y="2213660"/>
            <a:ext cx="1600200" cy="2369880"/>
          </a:xfrm>
          <a:prstGeom prst="rect">
            <a:avLst/>
          </a:prstGeom>
          <a:noFill/>
        </p:spPr>
        <p:txBody>
          <a:bodyPr wrap="square" rtlCol="0">
            <a:spAutoFit/>
          </a:bodyPr>
          <a:lstStyle/>
          <a:p>
            <a:pPr marL="171450" indent="-171450">
              <a:buFont typeface="Arial" pitchFamily="34" charset="0"/>
              <a:buChar char="•"/>
            </a:pPr>
            <a:r>
              <a:rPr lang="en-US" sz="1000" b="1" dirty="0" smtClean="0"/>
              <a:t>After  </a:t>
            </a:r>
            <a:r>
              <a:rPr lang="en-US" sz="1000" b="1" dirty="0" smtClean="0"/>
              <a:t>OTCV </a:t>
            </a:r>
            <a:r>
              <a:rPr lang="en-US" sz="1000" b="1" dirty="0" smtClean="0"/>
              <a:t>determines the start up  is the best </a:t>
            </a:r>
            <a:r>
              <a:rPr lang="en-US" sz="1000" b="1" dirty="0" err="1" smtClean="0"/>
              <a:t>comm’l</a:t>
            </a:r>
            <a:r>
              <a:rPr lang="en-US" sz="1000" b="1" dirty="0" smtClean="0"/>
              <a:t> route,  it will require the startup has a </a:t>
            </a:r>
          </a:p>
          <a:p>
            <a:pPr marL="171450" indent="-171450">
              <a:buFont typeface="Arial" pitchFamily="34" charset="0"/>
              <a:buChar char="•"/>
            </a:pPr>
            <a:r>
              <a:rPr lang="en-US" sz="1000" b="1" dirty="0"/>
              <a:t>b</a:t>
            </a:r>
            <a:r>
              <a:rPr lang="en-US" sz="1000" b="1" dirty="0" smtClean="0"/>
              <a:t>usiness plan</a:t>
            </a:r>
          </a:p>
          <a:p>
            <a:pPr marL="171450" indent="-171450">
              <a:buFont typeface="Arial" pitchFamily="34" charset="0"/>
              <a:buChar char="•"/>
            </a:pPr>
            <a:r>
              <a:rPr lang="en-US" sz="1000" b="1" dirty="0"/>
              <a:t>e</a:t>
            </a:r>
            <a:r>
              <a:rPr lang="en-US" sz="1000" b="1" dirty="0" smtClean="0"/>
              <a:t>xperienced management</a:t>
            </a:r>
          </a:p>
          <a:p>
            <a:pPr marL="171450" indent="-171450">
              <a:buFont typeface="Arial" pitchFamily="34" charset="0"/>
              <a:buChar char="•"/>
            </a:pPr>
            <a:r>
              <a:rPr lang="en-US" sz="1000" b="1" dirty="0"/>
              <a:t>f</a:t>
            </a:r>
            <a:r>
              <a:rPr lang="en-US" sz="1000" b="1" dirty="0" smtClean="0"/>
              <a:t>inancial commitments, it will negotiate a license even before the patent issues</a:t>
            </a:r>
            <a:endParaRPr lang="en-US" sz="1000" b="1" dirty="0"/>
          </a:p>
          <a:p>
            <a:pPr marL="171450" indent="-171450">
              <a:buFont typeface="Arial" pitchFamily="34" charset="0"/>
              <a:buChar char="•"/>
            </a:pPr>
            <a:r>
              <a:rPr lang="en-US" sz="1000" b="1" dirty="0" smtClean="0"/>
              <a:t>OTCV </a:t>
            </a:r>
            <a:r>
              <a:rPr lang="en-US" sz="1000" b="1" dirty="0" smtClean="0"/>
              <a:t>will assist </a:t>
            </a:r>
          </a:p>
        </p:txBody>
      </p:sp>
      <p:sp>
        <p:nvSpPr>
          <p:cNvPr id="39" name="TextBox 38"/>
          <p:cNvSpPr txBox="1"/>
          <p:nvPr/>
        </p:nvSpPr>
        <p:spPr>
          <a:xfrm>
            <a:off x="7086600" y="4523601"/>
            <a:ext cx="2228495" cy="276999"/>
          </a:xfrm>
          <a:prstGeom prst="rect">
            <a:avLst/>
          </a:prstGeom>
          <a:noFill/>
        </p:spPr>
        <p:txBody>
          <a:bodyPr wrap="none" rtlCol="0">
            <a:spAutoFit/>
          </a:bodyPr>
          <a:lstStyle/>
          <a:p>
            <a:pPr>
              <a:buNone/>
            </a:pPr>
            <a:r>
              <a:rPr lang="en-US" sz="1200" b="1" u="sng" dirty="0" smtClean="0"/>
              <a:t>License to an existing company</a:t>
            </a:r>
            <a:endParaRPr lang="en-US" sz="1200" b="1" u="sng" dirty="0"/>
          </a:p>
        </p:txBody>
      </p:sp>
      <p:sp>
        <p:nvSpPr>
          <p:cNvPr id="40" name="TextBox 39"/>
          <p:cNvSpPr txBox="1"/>
          <p:nvPr/>
        </p:nvSpPr>
        <p:spPr>
          <a:xfrm>
            <a:off x="7162800" y="4724400"/>
            <a:ext cx="1600200" cy="1877437"/>
          </a:xfrm>
          <a:prstGeom prst="rect">
            <a:avLst/>
          </a:prstGeom>
          <a:noFill/>
        </p:spPr>
        <p:txBody>
          <a:bodyPr wrap="square" rtlCol="0">
            <a:spAutoFit/>
          </a:bodyPr>
          <a:lstStyle/>
          <a:p>
            <a:pPr marL="171450" indent="-171450">
              <a:buFont typeface="Arial" pitchFamily="34" charset="0"/>
              <a:buChar char="•"/>
            </a:pPr>
            <a:r>
              <a:rPr lang="en-US" sz="1000" b="1" dirty="0" smtClean="0"/>
              <a:t>Some technologies are best commercialized through a license to an existing company</a:t>
            </a:r>
          </a:p>
          <a:p>
            <a:pPr marL="171450" indent="-171450">
              <a:buFont typeface="Arial" pitchFamily="34" charset="0"/>
              <a:buChar char="•"/>
            </a:pPr>
            <a:endParaRPr lang="en-US" sz="1000" b="1" dirty="0"/>
          </a:p>
          <a:p>
            <a:pPr marL="171450" indent="-171450">
              <a:buFont typeface="Arial" pitchFamily="34" charset="0"/>
              <a:buChar char="•"/>
            </a:pPr>
            <a:endParaRPr lang="en-US" sz="1000" b="1" dirty="0" smtClean="0"/>
          </a:p>
          <a:p>
            <a:pPr>
              <a:buNone/>
            </a:pPr>
            <a:r>
              <a:rPr lang="en-US" sz="1000" b="1" dirty="0" smtClean="0"/>
              <a:t>Note: UMass IP Policy requires inventors receive 30% of all licensing income received by UMass</a:t>
            </a:r>
          </a:p>
        </p:txBody>
      </p:sp>
      <p:sp>
        <p:nvSpPr>
          <p:cNvPr id="41" name="Right Brace 40"/>
          <p:cNvSpPr/>
          <p:nvPr/>
        </p:nvSpPr>
        <p:spPr>
          <a:xfrm>
            <a:off x="6172200" y="1676400"/>
            <a:ext cx="457200" cy="4172635"/>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2" name="Straight Arrow Connector 41"/>
          <p:cNvCxnSpPr/>
          <p:nvPr/>
        </p:nvCxnSpPr>
        <p:spPr>
          <a:xfrm flipV="1">
            <a:off x="6608618" y="3473171"/>
            <a:ext cx="455356" cy="611967"/>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6608618" y="4085138"/>
            <a:ext cx="455356" cy="580682"/>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906338"/>
      </p:ext>
    </p:extLst>
  </p:cSld>
  <p:clrMapOvr>
    <a:masterClrMapping/>
  </p:clrMapOvr>
  <p:transition advTm="0">
    <p:sndAc>
      <p:end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0"/>
            <a:ext cx="8229600" cy="7040562"/>
          </a:xfrm>
        </p:spPr>
        <p:txBody>
          <a:bodyPr anchor="t">
            <a:normAutofit/>
          </a:bodyPr>
          <a:lstStyle/>
          <a:p>
            <a:r>
              <a:rPr lang="en-US" sz="1800" dirty="0" smtClean="0">
                <a:solidFill>
                  <a:schemeClr val="tx1"/>
                </a:solidFill>
                <a:latin typeface="+mn-lt"/>
                <a:ea typeface="+mn-ea"/>
                <a:cs typeface="+mn-cs"/>
              </a:rPr>
              <a:t/>
            </a:r>
            <a:br>
              <a:rPr lang="en-US" sz="1800" dirty="0" smtClean="0">
                <a:solidFill>
                  <a:schemeClr val="tx1"/>
                </a:solidFill>
                <a:latin typeface="+mn-lt"/>
                <a:ea typeface="+mn-ea"/>
                <a:cs typeface="+mn-cs"/>
              </a:rPr>
            </a:br>
            <a:r>
              <a:rPr lang="en-US" sz="1800" dirty="0" smtClean="0">
                <a:solidFill>
                  <a:schemeClr val="tx1"/>
                </a:solidFill>
                <a:latin typeface="+mn-lt"/>
                <a:ea typeface="+mn-ea"/>
                <a:cs typeface="+mn-cs"/>
              </a:rPr>
              <a:t>Undergraduate </a:t>
            </a:r>
            <a:r>
              <a:rPr lang="en-US" sz="1800" dirty="0">
                <a:solidFill>
                  <a:schemeClr val="tx1"/>
                </a:solidFill>
                <a:latin typeface="+mn-lt"/>
                <a:ea typeface="+mn-ea"/>
                <a:cs typeface="+mn-cs"/>
              </a:rPr>
              <a:t>students who invent something as part of their course work own their IP and need not disclose it to </a:t>
            </a:r>
            <a:r>
              <a:rPr lang="en-US" sz="1800" dirty="0" smtClean="0">
                <a:solidFill>
                  <a:schemeClr val="tx1"/>
                </a:solidFill>
                <a:latin typeface="+mn-lt"/>
                <a:ea typeface="+mn-ea"/>
                <a:cs typeface="+mn-cs"/>
              </a:rPr>
              <a:t>OTCV</a:t>
            </a:r>
            <a:r>
              <a:rPr lang="en-US" sz="1800" dirty="0">
                <a:solidFill>
                  <a:schemeClr val="tx1"/>
                </a:solidFill>
                <a:latin typeface="+mn-lt"/>
                <a:ea typeface="+mn-ea"/>
                <a:cs typeface="+mn-cs"/>
              </a:rPr>
              <a:t/>
            </a:r>
            <a:br>
              <a:rPr lang="en-US" sz="1800" dirty="0">
                <a:solidFill>
                  <a:schemeClr val="tx1"/>
                </a:solidFill>
                <a:latin typeface="+mn-lt"/>
                <a:ea typeface="+mn-ea"/>
                <a:cs typeface="+mn-cs"/>
              </a:rPr>
            </a:br>
            <a:r>
              <a:rPr lang="en-US" sz="1800" dirty="0">
                <a:solidFill>
                  <a:schemeClr val="tx1"/>
                </a:solidFill>
                <a:latin typeface="+mn-lt"/>
                <a:ea typeface="+mn-ea"/>
                <a:cs typeface="+mn-cs"/>
              </a:rPr>
              <a:t/>
            </a:r>
            <a:br>
              <a:rPr lang="en-US" sz="1800" dirty="0">
                <a:solidFill>
                  <a:schemeClr val="tx1"/>
                </a:solidFill>
                <a:latin typeface="+mn-lt"/>
                <a:ea typeface="+mn-ea"/>
                <a:cs typeface="+mn-cs"/>
              </a:rPr>
            </a:br>
            <a:r>
              <a:rPr lang="en-US" sz="1800" dirty="0">
                <a:solidFill>
                  <a:schemeClr val="tx1"/>
                </a:solidFill>
                <a:latin typeface="+mn-lt"/>
                <a:ea typeface="+mn-ea"/>
                <a:cs typeface="+mn-cs"/>
              </a:rPr>
              <a:t/>
            </a:r>
            <a:br>
              <a:rPr lang="en-US" sz="1800" dirty="0">
                <a:solidFill>
                  <a:schemeClr val="tx1"/>
                </a:solidFill>
                <a:latin typeface="+mn-lt"/>
                <a:ea typeface="+mn-ea"/>
                <a:cs typeface="+mn-cs"/>
              </a:rPr>
            </a:br>
            <a:r>
              <a:rPr lang="en-US" sz="1800" dirty="0">
                <a:solidFill>
                  <a:schemeClr val="tx1"/>
                </a:solidFill>
                <a:latin typeface="+mn-lt"/>
                <a:ea typeface="+mn-ea"/>
                <a:cs typeface="+mn-cs"/>
              </a:rPr>
              <a:t>Students who invent something when they are employed by the university to work on a specific project </a:t>
            </a:r>
            <a:r>
              <a:rPr lang="en-US" sz="1800" dirty="0" smtClean="0">
                <a:solidFill>
                  <a:schemeClr val="tx1"/>
                </a:solidFill>
                <a:latin typeface="+mn-lt"/>
                <a:ea typeface="+mn-ea"/>
                <a:cs typeface="+mn-cs"/>
              </a:rPr>
              <a:t>or while using significant university resources need to disclose the invention to </a:t>
            </a:r>
            <a:r>
              <a:rPr lang="en-US" sz="1800" dirty="0" smtClean="0">
                <a:solidFill>
                  <a:schemeClr val="tx1"/>
                </a:solidFill>
                <a:latin typeface="+mn-lt"/>
                <a:ea typeface="+mn-ea"/>
                <a:cs typeface="+mn-cs"/>
              </a:rPr>
              <a:t>OTCV </a:t>
            </a:r>
            <a:r>
              <a:rPr lang="en-US" sz="1800" dirty="0" smtClean="0">
                <a:solidFill>
                  <a:schemeClr val="tx1"/>
                </a:solidFill>
                <a:latin typeface="+mn-lt"/>
                <a:ea typeface="+mn-ea"/>
                <a:cs typeface="+mn-cs"/>
              </a:rPr>
              <a:t>so that a determination can be made as to who owns the IP</a:t>
            </a:r>
            <a:br>
              <a:rPr lang="en-US" sz="1800" dirty="0" smtClean="0">
                <a:solidFill>
                  <a:schemeClr val="tx1"/>
                </a:solidFill>
                <a:latin typeface="+mn-lt"/>
                <a:ea typeface="+mn-ea"/>
                <a:cs typeface="+mn-cs"/>
              </a:rPr>
            </a:br>
            <a:r>
              <a:rPr lang="en-US" sz="1800" dirty="0">
                <a:solidFill>
                  <a:schemeClr val="tx1"/>
                </a:solidFill>
                <a:latin typeface="+mn-lt"/>
                <a:ea typeface="+mn-ea"/>
                <a:cs typeface="+mn-cs"/>
              </a:rPr>
              <a:t/>
            </a:r>
            <a:br>
              <a:rPr lang="en-US" sz="1800" dirty="0">
                <a:solidFill>
                  <a:schemeClr val="tx1"/>
                </a:solidFill>
                <a:latin typeface="+mn-lt"/>
                <a:ea typeface="+mn-ea"/>
                <a:cs typeface="+mn-cs"/>
              </a:rPr>
            </a:br>
            <a:r>
              <a:rPr lang="en-US" sz="1800" dirty="0" smtClean="0">
                <a:solidFill>
                  <a:schemeClr val="tx1"/>
                </a:solidFill>
                <a:latin typeface="+mn-lt"/>
                <a:ea typeface="+mn-ea"/>
                <a:cs typeface="+mn-cs"/>
              </a:rPr>
              <a:t>If you are uncertain about the status of you invention please talk to </a:t>
            </a:r>
            <a:r>
              <a:rPr lang="en-US" sz="1800" dirty="0" smtClean="0">
                <a:solidFill>
                  <a:schemeClr val="tx1"/>
                </a:solidFill>
                <a:latin typeface="+mn-lt"/>
                <a:ea typeface="+mn-ea"/>
                <a:cs typeface="+mn-cs"/>
              </a:rPr>
              <a:t>OTCV </a:t>
            </a:r>
            <a:r>
              <a:rPr lang="en-US" sz="1800" dirty="0" smtClean="0">
                <a:solidFill>
                  <a:schemeClr val="tx1"/>
                </a:solidFill>
                <a:latin typeface="+mn-lt"/>
                <a:ea typeface="+mn-ea"/>
                <a:cs typeface="+mn-cs"/>
              </a:rPr>
              <a:t>so they can help you.</a:t>
            </a:r>
            <a:endParaRPr lang="en-US" sz="1800" dirty="0">
              <a:solidFill>
                <a:schemeClr val="tx1"/>
              </a:solidFill>
              <a:latin typeface="+mn-lt"/>
              <a:ea typeface="+mn-ea"/>
              <a:cs typeface="+mn-cs"/>
            </a:endParaRPr>
          </a:p>
        </p:txBody>
      </p:sp>
      <p:sp>
        <p:nvSpPr>
          <p:cNvPr id="3" name="Slide Number Placeholder 2"/>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pPr/>
              <a:t>17</a:t>
            </a:fld>
            <a:endParaRPr lang="en-US"/>
          </a:p>
        </p:txBody>
      </p:sp>
      <p:sp>
        <p:nvSpPr>
          <p:cNvPr id="4" name="TextBox 3"/>
          <p:cNvSpPr txBox="1"/>
          <p:nvPr/>
        </p:nvSpPr>
        <p:spPr>
          <a:xfrm>
            <a:off x="524494" y="473187"/>
            <a:ext cx="8229600" cy="523220"/>
          </a:xfrm>
          <a:prstGeom prst="rect">
            <a:avLst/>
          </a:prstGeom>
          <a:noFill/>
        </p:spPr>
        <p:txBody>
          <a:bodyPr wrap="square" rtlCol="0">
            <a:spAutoFit/>
          </a:bodyPr>
          <a:lstStyle/>
          <a:p>
            <a:pPr>
              <a:buNone/>
            </a:pPr>
            <a:r>
              <a:rPr lang="en-US" sz="2800" dirty="0">
                <a:solidFill>
                  <a:schemeClr val="tx2"/>
                </a:solidFill>
                <a:latin typeface="+mj-lt"/>
                <a:ea typeface="+mj-ea"/>
                <a:cs typeface="+mj-cs"/>
              </a:rPr>
              <a:t>IP Policy for Students</a:t>
            </a:r>
          </a:p>
        </p:txBody>
      </p:sp>
    </p:spTree>
    <p:extLst>
      <p:ext uri="{BB962C8B-B14F-4D97-AF65-F5344CB8AC3E}">
        <p14:creationId xmlns:p14="http://schemas.microsoft.com/office/powerpoint/2010/main" val="3349889588"/>
      </p:ext>
    </p:extLst>
  </p:cSld>
  <p:clrMapOvr>
    <a:masterClrMapping/>
  </p:clrMapOvr>
  <p:transition advTm="0">
    <p:sndAc>
      <p:end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a:t>So You’ve Invented Something?</a:t>
            </a:r>
          </a:p>
          <a:p>
            <a:pPr lvl="0"/>
            <a:r>
              <a:rPr lang="en-US" dirty="0"/>
              <a:t>Technology Commercialization </a:t>
            </a:r>
            <a:r>
              <a:rPr lang="en-US" dirty="0" smtClean="0"/>
              <a:t>- Starts </a:t>
            </a:r>
            <a:r>
              <a:rPr lang="en-US" dirty="0"/>
              <a:t>with an Idea and Ends with a Product </a:t>
            </a:r>
          </a:p>
          <a:p>
            <a:pPr lvl="0"/>
            <a:r>
              <a:rPr lang="en-US" dirty="0"/>
              <a:t>Key Definitions in the “Invention to License” Process</a:t>
            </a:r>
          </a:p>
          <a:p>
            <a:pPr lvl="0"/>
            <a:r>
              <a:rPr lang="en-US" dirty="0"/>
              <a:t>Key Terms Related to Intellectual Property and Technology Transfer</a:t>
            </a:r>
          </a:p>
          <a:p>
            <a:pPr lvl="0"/>
            <a:r>
              <a:rPr lang="en-US" dirty="0"/>
              <a:t>Submitting an Invention Disclosure to </a:t>
            </a:r>
            <a:r>
              <a:rPr lang="en-US" dirty="0" smtClean="0"/>
              <a:t>OTCV</a:t>
            </a:r>
            <a:endParaRPr lang="en-US" dirty="0"/>
          </a:p>
          <a:p>
            <a:pPr lvl="0"/>
            <a:r>
              <a:rPr lang="en-US" dirty="0"/>
              <a:t>Intellectual Property Protection Is Critical To Commercialization</a:t>
            </a:r>
          </a:p>
          <a:p>
            <a:pPr lvl="0"/>
            <a:r>
              <a:rPr lang="en-US" dirty="0"/>
              <a:t>Working With Your Campus </a:t>
            </a:r>
            <a:r>
              <a:rPr lang="en-US" dirty="0" smtClean="0"/>
              <a:t>OTCV </a:t>
            </a:r>
            <a:r>
              <a:rPr lang="en-US" dirty="0"/>
              <a:t>Office </a:t>
            </a:r>
          </a:p>
          <a:p>
            <a:pPr lvl="0"/>
            <a:r>
              <a:rPr lang="en-US" dirty="0"/>
              <a:t>Discuss </a:t>
            </a:r>
            <a:r>
              <a:rPr lang="en-US" dirty="0" smtClean="0"/>
              <a:t>the invention </a:t>
            </a:r>
            <a:r>
              <a:rPr lang="en-US" dirty="0"/>
              <a:t>with </a:t>
            </a:r>
            <a:r>
              <a:rPr lang="en-US" dirty="0" smtClean="0"/>
              <a:t>OTCV </a:t>
            </a:r>
            <a:r>
              <a:rPr lang="en-US" dirty="0"/>
              <a:t>as early as possible</a:t>
            </a:r>
            <a:r>
              <a:rPr lang="en-US" dirty="0" smtClean="0"/>
              <a:t>!</a:t>
            </a:r>
          </a:p>
          <a:p>
            <a:pPr lvl="0"/>
            <a:r>
              <a:rPr lang="en-US" dirty="0" smtClean="0"/>
              <a:t>OTCV </a:t>
            </a:r>
            <a:r>
              <a:rPr lang="en-US" dirty="0" smtClean="0"/>
              <a:t>Role in Patent Prosecution and Commercializing the Technology </a:t>
            </a:r>
          </a:p>
          <a:p>
            <a:pPr lvl="0"/>
            <a:r>
              <a:rPr lang="en-US" dirty="0" smtClean="0"/>
              <a:t>What is Technology Transfer?</a:t>
            </a:r>
          </a:p>
          <a:p>
            <a:pPr lvl="0"/>
            <a:r>
              <a:rPr lang="en-US" dirty="0" smtClean="0"/>
              <a:t>What is a License?</a:t>
            </a:r>
          </a:p>
          <a:p>
            <a:pPr lvl="0"/>
            <a:r>
              <a:rPr lang="en-US" dirty="0" smtClean="0"/>
              <a:t>Option Agreements</a:t>
            </a:r>
          </a:p>
          <a:p>
            <a:pPr lvl="0"/>
            <a:r>
              <a:rPr lang="en-US" dirty="0" smtClean="0"/>
              <a:t>THE RESEARCH TO PATENT PROTECTION PROCESS</a:t>
            </a:r>
          </a:p>
          <a:p>
            <a:pPr lvl="0"/>
            <a:r>
              <a:rPr lang="en-US" dirty="0" smtClean="0"/>
              <a:t>RESEARCH to LICENSING PROCESS </a:t>
            </a:r>
          </a:p>
          <a:p>
            <a:r>
              <a:rPr lang="en-US" dirty="0" smtClean="0"/>
              <a:t>IP Policy for Students </a:t>
            </a:r>
            <a:endParaRPr lang="en-US" dirty="0"/>
          </a:p>
        </p:txBody>
      </p:sp>
    </p:spTree>
    <p:extLst>
      <p:ext uri="{BB962C8B-B14F-4D97-AF65-F5344CB8AC3E}">
        <p14:creationId xmlns:p14="http://schemas.microsoft.com/office/powerpoint/2010/main" val="1450650978"/>
      </p:ext>
    </p:extLst>
  </p:cSld>
  <p:clrMapOvr>
    <a:masterClrMapping/>
  </p:clrMapOvr>
  <p:transition advTm="0">
    <p:sndAc>
      <p:end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You’ve Invented Something?</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Useful inventions often arise in the course of even the most basic academic research. Examples may include:</a:t>
            </a:r>
          </a:p>
          <a:p>
            <a:r>
              <a:rPr lang="en-US" dirty="0" smtClean="0"/>
              <a:t>New molecules with potential therapeutic properties</a:t>
            </a:r>
          </a:p>
          <a:p>
            <a:r>
              <a:rPr lang="en-US" dirty="0" smtClean="0"/>
              <a:t>Novel diagnostic methods</a:t>
            </a:r>
          </a:p>
          <a:p>
            <a:r>
              <a:rPr lang="en-US" dirty="0" smtClean="0"/>
              <a:t>New polymers or other materials having useful industrial properties</a:t>
            </a:r>
          </a:p>
          <a:p>
            <a:r>
              <a:rPr lang="en-US" dirty="0" smtClean="0"/>
              <a:t>Computer software, programs or apps that perform some useful function</a:t>
            </a:r>
          </a:p>
          <a:p>
            <a:pPr marL="0" indent="0">
              <a:buNone/>
            </a:pPr>
            <a:r>
              <a:rPr lang="en-US" dirty="0" smtClean="0"/>
              <a:t>Whether your goal is to try to form a company to commercialize the invention or to have an existing company license the technology, this presentation will show you the basic steps for how to work with your campus </a:t>
            </a:r>
            <a:r>
              <a:rPr lang="en-US" dirty="0" smtClean="0"/>
              <a:t>OTCV </a:t>
            </a:r>
            <a:r>
              <a:rPr lang="en-US" dirty="0" smtClean="0"/>
              <a:t>to ensure that the invention is protected in accordance with U.S. and international patent or copyright law, and that the commercial potential of the invention is investigated and properly exploited. </a:t>
            </a:r>
            <a:endParaRPr lang="en-US" dirty="0"/>
          </a:p>
        </p:txBody>
      </p:sp>
    </p:spTree>
    <p:extLst>
      <p:ext uri="{BB962C8B-B14F-4D97-AF65-F5344CB8AC3E}">
        <p14:creationId xmlns:p14="http://schemas.microsoft.com/office/powerpoint/2010/main" val="3973867217"/>
      </p:ext>
    </p:extLst>
  </p:cSld>
  <p:clrMapOvr>
    <a:masterClrMapping/>
  </p:clrMapOvr>
  <p:transition advTm="0">
    <p:sndAc>
      <p:end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Technology </a:t>
            </a:r>
            <a:r>
              <a:rPr lang="en-US" sz="2800" dirty="0"/>
              <a:t>C</a:t>
            </a:r>
            <a:r>
              <a:rPr lang="en-US" sz="2800" dirty="0" smtClean="0"/>
              <a:t>ommercialization Starts with an Idea and Ends with a Product </a:t>
            </a:r>
            <a:endParaRPr lang="en-US" sz="2800" dirty="0"/>
          </a:p>
        </p:txBody>
      </p:sp>
      <p:sp>
        <p:nvSpPr>
          <p:cNvPr id="3" name="Content Placeholder 2"/>
          <p:cNvSpPr>
            <a:spLocks noGrp="1"/>
          </p:cNvSpPr>
          <p:nvPr>
            <p:ph idx="1"/>
          </p:nvPr>
        </p:nvSpPr>
        <p:spPr/>
        <p:txBody>
          <a:bodyPr>
            <a:normAutofit fontScale="77500" lnSpcReduction="20000"/>
          </a:bodyPr>
          <a:lstStyle/>
          <a:p>
            <a:r>
              <a:rPr lang="en-US" sz="2000" b="1" i="1" dirty="0" smtClean="0">
                <a:solidFill>
                  <a:srgbClr val="FF0000"/>
                </a:solidFill>
              </a:rPr>
              <a:t>The Idea: </a:t>
            </a:r>
            <a:r>
              <a:rPr lang="en-US" sz="2000" dirty="0" smtClean="0"/>
              <a:t>“</a:t>
            </a:r>
            <a:r>
              <a:rPr lang="en-US" sz="2000" i="1" dirty="0" smtClean="0"/>
              <a:t>I was working in the lab, late one night…</a:t>
            </a:r>
            <a:r>
              <a:rPr lang="en-US" sz="2000" dirty="0" smtClean="0"/>
              <a:t>”</a:t>
            </a:r>
          </a:p>
          <a:p>
            <a:pPr lvl="1"/>
            <a:r>
              <a:rPr lang="en-US" sz="2000" dirty="0" smtClean="0"/>
              <a:t>A eureka moment: “Hey, I might have something here!”</a:t>
            </a:r>
          </a:p>
          <a:p>
            <a:r>
              <a:rPr lang="en-US" sz="2000" b="1" i="1" dirty="0" smtClean="0">
                <a:solidFill>
                  <a:srgbClr val="FF0000"/>
                </a:solidFill>
              </a:rPr>
              <a:t>Disclose</a:t>
            </a:r>
            <a:r>
              <a:rPr lang="en-US" sz="2000" dirty="0" smtClean="0">
                <a:solidFill>
                  <a:srgbClr val="FF0000"/>
                </a:solidFill>
              </a:rPr>
              <a:t> </a:t>
            </a:r>
            <a:r>
              <a:rPr lang="en-US" sz="2000" dirty="0" smtClean="0"/>
              <a:t>this invention to the licensing office</a:t>
            </a:r>
          </a:p>
          <a:p>
            <a:r>
              <a:rPr lang="en-US" sz="2000" dirty="0" smtClean="0"/>
              <a:t>Develop a </a:t>
            </a:r>
            <a:r>
              <a:rPr lang="en-US" sz="2000" b="1" i="1" dirty="0" smtClean="0">
                <a:solidFill>
                  <a:srgbClr val="FF0000"/>
                </a:solidFill>
              </a:rPr>
              <a:t>proof of concept </a:t>
            </a:r>
            <a:r>
              <a:rPr lang="en-US" sz="2000" dirty="0" smtClean="0"/>
              <a:t>to prove it works</a:t>
            </a:r>
          </a:p>
          <a:p>
            <a:pPr lvl="1"/>
            <a:r>
              <a:rPr lang="en-US" sz="2000" dirty="0" smtClean="0"/>
              <a:t>Can you repeat the experiment?</a:t>
            </a:r>
          </a:p>
          <a:p>
            <a:pPr lvl="1"/>
            <a:r>
              <a:rPr lang="en-US" sz="2000" i="1" dirty="0"/>
              <a:t>i</a:t>
            </a:r>
            <a:r>
              <a:rPr lang="en-US" sz="2000" i="1" dirty="0" smtClean="0"/>
              <a:t>n vivo</a:t>
            </a:r>
            <a:r>
              <a:rPr lang="en-US" sz="2000" dirty="0" smtClean="0"/>
              <a:t> results?</a:t>
            </a:r>
          </a:p>
          <a:p>
            <a:r>
              <a:rPr lang="en-US" sz="2000" b="1" i="1" dirty="0" smtClean="0">
                <a:solidFill>
                  <a:srgbClr val="FF0000"/>
                </a:solidFill>
              </a:rPr>
              <a:t>Evaluation: </a:t>
            </a:r>
            <a:r>
              <a:rPr lang="en-US" sz="2000" dirty="0" smtClean="0"/>
              <a:t>Once the disclosure is made, </a:t>
            </a:r>
            <a:r>
              <a:rPr lang="en-US" sz="2000" dirty="0" smtClean="0"/>
              <a:t>OTCV </a:t>
            </a:r>
            <a:r>
              <a:rPr lang="en-US" sz="2000" dirty="0" smtClean="0"/>
              <a:t>will work with the inventor to determine if a patent application is warranted</a:t>
            </a:r>
          </a:p>
          <a:p>
            <a:r>
              <a:rPr lang="en-US" sz="2000" b="1" i="1" dirty="0" smtClean="0">
                <a:solidFill>
                  <a:srgbClr val="FF0000"/>
                </a:solidFill>
              </a:rPr>
              <a:t>Patent Filing: </a:t>
            </a:r>
            <a:r>
              <a:rPr lang="en-US" sz="2000" dirty="0" smtClean="0"/>
              <a:t>If warranted </a:t>
            </a:r>
            <a:r>
              <a:rPr lang="en-US" sz="2000" dirty="0" smtClean="0"/>
              <a:t>OTCV </a:t>
            </a:r>
            <a:r>
              <a:rPr lang="en-US" sz="2000" dirty="0" smtClean="0"/>
              <a:t>will file </a:t>
            </a:r>
            <a:r>
              <a:rPr lang="en-US" sz="2000" dirty="0"/>
              <a:t>a </a:t>
            </a:r>
            <a:r>
              <a:rPr lang="en-US" sz="2000" dirty="0" smtClean="0"/>
              <a:t>patent application through external patent counsel at university expense</a:t>
            </a:r>
            <a:endParaRPr lang="en-US" sz="2000" dirty="0"/>
          </a:p>
          <a:p>
            <a:r>
              <a:rPr lang="en-US" sz="2000" b="1" i="1" dirty="0" smtClean="0">
                <a:solidFill>
                  <a:srgbClr val="FF0000"/>
                </a:solidFill>
              </a:rPr>
              <a:t>Market Evaluation: </a:t>
            </a:r>
            <a:r>
              <a:rPr lang="en-US" sz="2000" dirty="0" smtClean="0"/>
              <a:t>OTCV </a:t>
            </a:r>
            <a:r>
              <a:rPr lang="en-US" sz="2000" dirty="0" smtClean="0"/>
              <a:t>will work with inventor to determine market potential and best course of action: existing company or </a:t>
            </a:r>
            <a:r>
              <a:rPr lang="en-US" sz="2000" dirty="0" err="1" smtClean="0"/>
              <a:t>NewCo</a:t>
            </a:r>
            <a:endParaRPr lang="en-US" sz="2000" dirty="0" smtClean="0"/>
          </a:p>
          <a:p>
            <a:r>
              <a:rPr lang="en-US" sz="2000" b="1" i="1" dirty="0" smtClean="0">
                <a:solidFill>
                  <a:srgbClr val="FF0000"/>
                </a:solidFill>
              </a:rPr>
              <a:t>Licensing: </a:t>
            </a:r>
            <a:r>
              <a:rPr lang="en-US" sz="2000" dirty="0" smtClean="0"/>
              <a:t>OTCV </a:t>
            </a:r>
            <a:r>
              <a:rPr lang="en-US" sz="2000" dirty="0" smtClean="0"/>
              <a:t>will work to identify appropriate licensee(s), and transfer patent rights to ensure diligent development</a:t>
            </a:r>
          </a:p>
          <a:p>
            <a:r>
              <a:rPr lang="en-US" sz="2000" b="1" i="1" dirty="0" smtClean="0">
                <a:solidFill>
                  <a:srgbClr val="FF0000"/>
                </a:solidFill>
              </a:rPr>
              <a:t>Product development </a:t>
            </a:r>
            <a:r>
              <a:rPr lang="en-US" sz="2000" dirty="0" smtClean="0"/>
              <a:t>– alpha and beta testing – markets selected</a:t>
            </a:r>
          </a:p>
          <a:p>
            <a:r>
              <a:rPr lang="en-US" sz="2000" b="1" i="1" dirty="0" smtClean="0">
                <a:solidFill>
                  <a:srgbClr val="FF0000"/>
                </a:solidFill>
              </a:rPr>
              <a:t>Product launch</a:t>
            </a:r>
          </a:p>
          <a:p>
            <a:r>
              <a:rPr lang="en-US" sz="2000" b="1" i="1" dirty="0" smtClean="0">
                <a:solidFill>
                  <a:srgbClr val="FF0000"/>
                </a:solidFill>
              </a:rPr>
              <a:t>Compensation: </a:t>
            </a:r>
            <a:r>
              <a:rPr lang="en-US" sz="2000" dirty="0" smtClean="0"/>
              <a:t>Typically University and inventors receive share of royalty paid  by company</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4</a:t>
            </a:fld>
            <a:endParaRPr lang="en-US" dirty="0"/>
          </a:p>
        </p:txBody>
      </p:sp>
    </p:spTree>
    <p:extLst>
      <p:ext uri="{BB962C8B-B14F-4D97-AF65-F5344CB8AC3E}">
        <p14:creationId xmlns:p14="http://schemas.microsoft.com/office/powerpoint/2010/main" val="3166210851"/>
      </p:ext>
    </p:extLst>
  </p:cSld>
  <p:clrMapOvr>
    <a:masterClrMapping/>
  </p:clrMapOvr>
  <p:transition advTm="0">
    <p:sndAc>
      <p:end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Key Definitions in the “Invention to License” Process</a:t>
            </a:r>
            <a:endParaRPr lang="en-US" sz="2800" dirty="0"/>
          </a:p>
        </p:txBody>
      </p:sp>
      <p:sp>
        <p:nvSpPr>
          <p:cNvPr id="3" name="Content Placeholder 2"/>
          <p:cNvSpPr>
            <a:spLocks noGrp="1"/>
          </p:cNvSpPr>
          <p:nvPr>
            <p:ph idx="1"/>
          </p:nvPr>
        </p:nvSpPr>
        <p:spPr/>
        <p:txBody>
          <a:bodyPr>
            <a:normAutofit/>
          </a:bodyPr>
          <a:lstStyle/>
          <a:p>
            <a:pPr marL="0" indent="0">
              <a:buNone/>
            </a:pPr>
            <a:r>
              <a:rPr lang="en-US" sz="2400" dirty="0"/>
              <a:t>T</a:t>
            </a:r>
            <a:r>
              <a:rPr lang="en-US" sz="2400" dirty="0" smtClean="0"/>
              <a:t>he following terms will be defined or discussed in this section as they form the basis of intellectual property development and commercialization:</a:t>
            </a:r>
            <a:endParaRPr lang="en-US" sz="2400" dirty="0"/>
          </a:p>
          <a:p>
            <a:r>
              <a:rPr lang="en-US" sz="2400" dirty="0" smtClean="0"/>
              <a:t>Invention</a:t>
            </a:r>
          </a:p>
          <a:p>
            <a:r>
              <a:rPr lang="en-US" sz="2400" dirty="0" smtClean="0"/>
              <a:t>Intellectual property</a:t>
            </a:r>
          </a:p>
          <a:p>
            <a:r>
              <a:rPr lang="en-US" sz="2400" dirty="0" smtClean="0"/>
              <a:t>Patent</a:t>
            </a:r>
          </a:p>
          <a:p>
            <a:r>
              <a:rPr lang="en-US" sz="2400" dirty="0" smtClean="0"/>
              <a:t>Invention disclosure</a:t>
            </a:r>
          </a:p>
          <a:p>
            <a:r>
              <a:rPr lang="en-US" sz="2400" dirty="0" smtClean="0"/>
              <a:t>Filing a patent application</a:t>
            </a:r>
          </a:p>
          <a:p>
            <a:r>
              <a:rPr lang="en-US" sz="2400" dirty="0" smtClean="0"/>
              <a:t>Licensing a patent or patent application</a:t>
            </a:r>
          </a:p>
          <a:p>
            <a:r>
              <a:rPr lang="en-US" sz="2400" dirty="0" smtClean="0"/>
              <a:t>Technology transfer</a:t>
            </a:r>
          </a:p>
          <a:p>
            <a:endParaRPr lang="en-US" sz="24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5</a:t>
            </a:fld>
            <a:endParaRPr lang="en-US" dirty="0"/>
          </a:p>
        </p:txBody>
      </p:sp>
    </p:spTree>
    <p:extLst>
      <p:ext uri="{BB962C8B-B14F-4D97-AF65-F5344CB8AC3E}">
        <p14:creationId xmlns:p14="http://schemas.microsoft.com/office/powerpoint/2010/main" val="250366908"/>
      </p:ext>
    </p:extLst>
  </p:cSld>
  <p:clrMapOvr>
    <a:masterClrMapping/>
  </p:clrMapOvr>
  <p:transition advTm="0">
    <p:sndAc>
      <p:end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Key Terms Related to Intellectual </a:t>
            </a:r>
            <a:r>
              <a:rPr lang="en-US" sz="2800" dirty="0"/>
              <a:t>P</a:t>
            </a:r>
            <a:r>
              <a:rPr lang="en-US" sz="2800" dirty="0" smtClean="0"/>
              <a:t>roperty and </a:t>
            </a:r>
            <a:r>
              <a:rPr lang="en-US" sz="2800" dirty="0"/>
              <a:t>T</a:t>
            </a:r>
            <a:r>
              <a:rPr lang="en-US" sz="2800" dirty="0" smtClean="0"/>
              <a:t>echnology </a:t>
            </a:r>
            <a:r>
              <a:rPr lang="en-US" sz="2800" dirty="0"/>
              <a:t>T</a:t>
            </a:r>
            <a:r>
              <a:rPr lang="en-US" sz="2800" dirty="0" smtClean="0"/>
              <a:t>ransfer</a:t>
            </a:r>
            <a:endParaRPr lang="en-US" sz="2800" dirty="0"/>
          </a:p>
        </p:txBody>
      </p:sp>
      <p:sp>
        <p:nvSpPr>
          <p:cNvPr id="3" name="Content Placeholder 2"/>
          <p:cNvSpPr>
            <a:spLocks noGrp="1"/>
          </p:cNvSpPr>
          <p:nvPr>
            <p:ph idx="1"/>
          </p:nvPr>
        </p:nvSpPr>
        <p:spPr/>
        <p:txBody>
          <a:bodyPr>
            <a:normAutofit fontScale="92500" lnSpcReduction="20000"/>
          </a:bodyPr>
          <a:lstStyle/>
          <a:p>
            <a:r>
              <a:rPr lang="en-US" sz="1800" b="1" dirty="0" smtClean="0"/>
              <a:t>Invention</a:t>
            </a:r>
            <a:r>
              <a:rPr lang="en-US" sz="1800" dirty="0" smtClean="0"/>
              <a:t>: ideas, discoveries and/or know-how</a:t>
            </a:r>
          </a:p>
          <a:p>
            <a:pPr lvl="1"/>
            <a:r>
              <a:rPr lang="en-US" sz="1800" dirty="0" smtClean="0"/>
              <a:t>Inventions can be new molecules, articles, methods or processes</a:t>
            </a:r>
          </a:p>
          <a:p>
            <a:pPr lvl="1"/>
            <a:r>
              <a:rPr lang="en-US" sz="1800" dirty="0" smtClean="0"/>
              <a:t>There may be multiple inventors including faculty and students, but </a:t>
            </a:r>
            <a:r>
              <a:rPr lang="en-US" sz="1800" dirty="0" err="1" smtClean="0"/>
              <a:t>inventorship</a:t>
            </a:r>
            <a:r>
              <a:rPr lang="en-US" sz="1800" dirty="0" smtClean="0"/>
              <a:t> must be determined under the law, and is different from authorship</a:t>
            </a:r>
          </a:p>
          <a:p>
            <a:r>
              <a:rPr lang="en-US" sz="1800" b="1" dirty="0" smtClean="0"/>
              <a:t>Intellectual property</a:t>
            </a:r>
            <a:r>
              <a:rPr lang="en-US" sz="1800" dirty="0" smtClean="0"/>
              <a:t>: ideas, processes or inventions</a:t>
            </a:r>
          </a:p>
          <a:p>
            <a:pPr lvl="1"/>
            <a:r>
              <a:rPr lang="en-US" sz="1800" dirty="0" smtClean="0"/>
              <a:t>Patents, trademarks, copyrights can be protected by law</a:t>
            </a:r>
          </a:p>
          <a:p>
            <a:pPr lvl="1"/>
            <a:r>
              <a:rPr lang="en-US" sz="1800" dirty="0" smtClean="0"/>
              <a:t>Know-how is a type of intellectual property, valuable, but not protectable once disclosed</a:t>
            </a:r>
          </a:p>
          <a:p>
            <a:r>
              <a:rPr lang="en-US" sz="1800" b="1" dirty="0" smtClean="0"/>
              <a:t>Patent</a:t>
            </a:r>
            <a:r>
              <a:rPr lang="en-US" sz="1800" dirty="0" smtClean="0"/>
              <a:t>: a commercial right granted by the government to exclude others, for 20 years, from making, using, selling, offering to sell, and importing any patented invention</a:t>
            </a:r>
          </a:p>
          <a:p>
            <a:pPr lvl="1"/>
            <a:r>
              <a:rPr lang="en-US" sz="1800" dirty="0" smtClean="0"/>
              <a:t>A monopoly for a set period of time to give the invention a commercial advantage</a:t>
            </a:r>
          </a:p>
          <a:p>
            <a:pPr lvl="1"/>
            <a:r>
              <a:rPr lang="en-US" sz="1800" dirty="0" smtClean="0"/>
              <a:t>Obtained through filing a patent application in a patent office in the U.S. or other countries</a:t>
            </a:r>
          </a:p>
          <a:p>
            <a:r>
              <a:rPr lang="en-US" sz="1800" b="1" dirty="0" smtClean="0"/>
              <a:t>Patentable subject matter</a:t>
            </a:r>
            <a:r>
              <a:rPr lang="en-US" sz="1800" dirty="0" smtClean="0"/>
              <a:t>: processes, machines, compounds, compositions of matter, as well as improvements to any of the above</a:t>
            </a:r>
          </a:p>
          <a:p>
            <a:r>
              <a:rPr lang="en-US" sz="1800" b="1" dirty="0" smtClean="0"/>
              <a:t>Requirements for patentability</a:t>
            </a:r>
            <a:r>
              <a:rPr lang="en-US" sz="1800" dirty="0" smtClean="0"/>
              <a:t>: utility, novelty, “non-obviousness”</a:t>
            </a:r>
            <a:endParaRPr lang="en-US" sz="18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6</a:t>
            </a:fld>
            <a:endParaRPr lang="en-US" dirty="0"/>
          </a:p>
        </p:txBody>
      </p:sp>
    </p:spTree>
    <p:extLst>
      <p:ext uri="{BB962C8B-B14F-4D97-AF65-F5344CB8AC3E}">
        <p14:creationId xmlns:p14="http://schemas.microsoft.com/office/powerpoint/2010/main" val="1889211205"/>
      </p:ext>
    </p:extLst>
  </p:cSld>
  <p:clrMapOvr>
    <a:masterClrMapping/>
  </p:clrMapOvr>
  <p:transition advTm="0">
    <p:sndAc>
      <p:end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Submitting an Invention Disclosure to </a:t>
            </a:r>
            <a:r>
              <a:rPr lang="en-US" sz="2800" dirty="0" smtClean="0"/>
              <a:t>OTCV</a:t>
            </a:r>
            <a:endParaRPr lang="en-US" sz="2800" dirty="0"/>
          </a:p>
        </p:txBody>
      </p:sp>
      <p:sp>
        <p:nvSpPr>
          <p:cNvPr id="3" name="Content Placeholder 2"/>
          <p:cNvSpPr>
            <a:spLocks noGrp="1"/>
          </p:cNvSpPr>
          <p:nvPr>
            <p:ph idx="1"/>
          </p:nvPr>
        </p:nvSpPr>
        <p:spPr>
          <a:xfrm>
            <a:off x="457200" y="1524000"/>
            <a:ext cx="8229600" cy="4906962"/>
          </a:xfrm>
        </p:spPr>
        <p:txBody>
          <a:bodyPr>
            <a:normAutofit lnSpcReduction="10000"/>
          </a:bodyPr>
          <a:lstStyle/>
          <a:p>
            <a:r>
              <a:rPr lang="en-US" sz="2000" dirty="0" smtClean="0"/>
              <a:t>An invention disclosure is a brief description of the invention, prior art, funding sources and the inventors early view of commercial market </a:t>
            </a:r>
          </a:p>
          <a:p>
            <a:r>
              <a:rPr lang="en-US" sz="2000" dirty="0" smtClean="0"/>
              <a:t>As soon as a significant problem has been solved, file an invention disclosure with </a:t>
            </a:r>
            <a:r>
              <a:rPr lang="en-US" sz="2000" dirty="0" smtClean="0"/>
              <a:t>OTCV, </a:t>
            </a:r>
            <a:r>
              <a:rPr lang="en-US" sz="2000" dirty="0" smtClean="0"/>
              <a:t>which would be followed up by a discussion with your campus </a:t>
            </a:r>
            <a:r>
              <a:rPr lang="en-US" sz="2000" dirty="0" smtClean="0"/>
              <a:t>OTCV</a:t>
            </a:r>
            <a:endParaRPr lang="en-US" sz="2000" dirty="0" smtClean="0"/>
          </a:p>
          <a:p>
            <a:r>
              <a:rPr lang="en-US" sz="2000" dirty="0" smtClean="0"/>
              <a:t>Invention disclosure form can be downloaded from your campus </a:t>
            </a:r>
            <a:r>
              <a:rPr lang="en-US" sz="2000" dirty="0" smtClean="0"/>
              <a:t>OTCV </a:t>
            </a:r>
            <a:r>
              <a:rPr lang="en-US" sz="2000" dirty="0" smtClean="0"/>
              <a:t>website</a:t>
            </a:r>
          </a:p>
          <a:p>
            <a:r>
              <a:rPr lang="en-US" sz="2000" dirty="0" smtClean="0"/>
              <a:t>The </a:t>
            </a:r>
            <a:r>
              <a:rPr lang="en-US" sz="2000" dirty="0" smtClean="0"/>
              <a:t>OTCV </a:t>
            </a:r>
            <a:r>
              <a:rPr lang="en-US" sz="2000" dirty="0" smtClean="0"/>
              <a:t>will review and evaluate the invention disclosure for:</a:t>
            </a:r>
          </a:p>
          <a:p>
            <a:pPr lvl="1"/>
            <a:r>
              <a:rPr lang="en-US" sz="2000" dirty="0" smtClean="0"/>
              <a:t>Novelty</a:t>
            </a:r>
          </a:p>
          <a:p>
            <a:pPr lvl="1"/>
            <a:r>
              <a:rPr lang="en-US" sz="2000" dirty="0" smtClean="0"/>
              <a:t>Ability to protect the invention</a:t>
            </a:r>
          </a:p>
          <a:p>
            <a:pPr lvl="1"/>
            <a:r>
              <a:rPr lang="en-US" sz="2000" dirty="0" smtClean="0"/>
              <a:t>Marketability (attractiveness) of the invention</a:t>
            </a:r>
          </a:p>
          <a:p>
            <a:pPr lvl="1"/>
            <a:r>
              <a:rPr lang="en-US" sz="2000" dirty="0" smtClean="0"/>
              <a:t>Market size and opportunity</a:t>
            </a:r>
          </a:p>
          <a:p>
            <a:pPr lvl="1"/>
            <a:r>
              <a:rPr lang="en-US" sz="2000" dirty="0" smtClean="0"/>
              <a:t>Stage of the invention</a:t>
            </a:r>
          </a:p>
          <a:p>
            <a:pPr lvl="1"/>
            <a:r>
              <a:rPr lang="en-US" sz="2000" dirty="0" smtClean="0"/>
              <a:t>Competitive and pre-existing claims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7</a:t>
            </a:fld>
            <a:endParaRPr lang="en-US" dirty="0"/>
          </a:p>
        </p:txBody>
      </p:sp>
    </p:spTree>
    <p:extLst>
      <p:ext uri="{BB962C8B-B14F-4D97-AF65-F5344CB8AC3E}">
        <p14:creationId xmlns:p14="http://schemas.microsoft.com/office/powerpoint/2010/main" val="3336879919"/>
      </p:ext>
    </p:extLst>
  </p:cSld>
  <p:clrMapOvr>
    <a:masterClrMapping/>
  </p:clrMapOvr>
  <p:transition advTm="0">
    <p:sndAc>
      <p:end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Intellectual Property Protection Is Critical To Commercialization</a:t>
            </a:r>
            <a:endParaRPr lang="en-US" sz="2800" dirty="0"/>
          </a:p>
        </p:txBody>
      </p:sp>
      <p:sp>
        <p:nvSpPr>
          <p:cNvPr id="3" name="Content Placeholder 2"/>
          <p:cNvSpPr>
            <a:spLocks noGrp="1"/>
          </p:cNvSpPr>
          <p:nvPr>
            <p:ph idx="1"/>
          </p:nvPr>
        </p:nvSpPr>
        <p:spPr>
          <a:xfrm>
            <a:off x="609600" y="1524000"/>
            <a:ext cx="8229600" cy="5060950"/>
          </a:xfrm>
        </p:spPr>
        <p:txBody>
          <a:bodyPr>
            <a:noAutofit/>
          </a:bodyPr>
          <a:lstStyle/>
          <a:p>
            <a:r>
              <a:rPr lang="en-US" sz="1800" dirty="0" smtClean="0"/>
              <a:t>First step: </a:t>
            </a:r>
            <a:r>
              <a:rPr lang="en-US" sz="1800" dirty="0" smtClean="0"/>
              <a:t>OTCV </a:t>
            </a:r>
            <a:r>
              <a:rPr lang="en-US" sz="1800" dirty="0" smtClean="0"/>
              <a:t>determines whether the invention is best protected by patent, or alternatively, for software or other inventions, through copyright</a:t>
            </a:r>
          </a:p>
          <a:p>
            <a:r>
              <a:rPr lang="en-US" sz="1800" dirty="0" smtClean="0"/>
              <a:t>Once the </a:t>
            </a:r>
            <a:r>
              <a:rPr lang="en-US" sz="1800" dirty="0" smtClean="0"/>
              <a:t>OTCV </a:t>
            </a:r>
            <a:r>
              <a:rPr lang="en-US" sz="1800" dirty="0" smtClean="0"/>
              <a:t>determines a patent application is warranted, </a:t>
            </a:r>
            <a:r>
              <a:rPr lang="en-US" sz="1800" dirty="0" smtClean="0"/>
              <a:t>OTCV </a:t>
            </a:r>
            <a:r>
              <a:rPr lang="en-US" sz="1800" dirty="0" smtClean="0"/>
              <a:t>will take the following actions to file a provisional patent application with the U.S. Patent and Trademark Office containing a basic description of the patent claims: </a:t>
            </a:r>
          </a:p>
          <a:p>
            <a:pPr lvl="1"/>
            <a:r>
              <a:rPr lang="en-US" sz="1800" dirty="0" smtClean="0"/>
              <a:t>OTCV  </a:t>
            </a:r>
            <a:r>
              <a:rPr lang="en-US" sz="1800" dirty="0" smtClean="0"/>
              <a:t>licensing office will select the outside patent counsel with relevant technical expertise</a:t>
            </a:r>
          </a:p>
          <a:p>
            <a:pPr lvl="1"/>
            <a:r>
              <a:rPr lang="en-US" sz="1800" dirty="0" smtClean="0"/>
              <a:t>Patent counsel will determine what aspects of the invention are protectable</a:t>
            </a:r>
          </a:p>
          <a:p>
            <a:pPr lvl="1"/>
            <a:r>
              <a:rPr lang="en-US" sz="1800" dirty="0" smtClean="0"/>
              <a:t>OTCV </a:t>
            </a:r>
            <a:r>
              <a:rPr lang="en-US" sz="1800" dirty="0"/>
              <a:t>will work with the inventor and outside patent counsel to draft and finalize the </a:t>
            </a:r>
            <a:r>
              <a:rPr lang="en-US" sz="1800" dirty="0" smtClean="0"/>
              <a:t>provisional patent application</a:t>
            </a:r>
          </a:p>
          <a:p>
            <a:r>
              <a:rPr lang="en-US" sz="1800" dirty="0" smtClean="0"/>
              <a:t>Before the end of the 1-year pendency of the provisional application, the </a:t>
            </a:r>
            <a:r>
              <a:rPr lang="en-US" sz="1800" dirty="0" smtClean="0"/>
              <a:t>OTCV </a:t>
            </a:r>
            <a:r>
              <a:rPr lang="en-US" sz="1800" dirty="0" smtClean="0"/>
              <a:t>office will make the final decision regarding whether to file a formal U.S. patent application and whether to pursue international protection</a:t>
            </a:r>
          </a:p>
          <a:p>
            <a:r>
              <a:rPr lang="en-US" sz="1800" dirty="0"/>
              <a:t>Patent costs for an initial patent application range from $10,000 to $20,000, with another $20,000 in filing fees and translation costs for each other </a:t>
            </a:r>
            <a:r>
              <a:rPr lang="en-US" sz="1800" dirty="0" smtClean="0"/>
              <a:t>country</a:t>
            </a:r>
            <a:endParaRPr lang="en-US" sz="1800" dirty="0" smtClean="0">
              <a:solidFill>
                <a:srgbClr val="FF0000"/>
              </a:solidFill>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8</a:t>
            </a:fld>
            <a:endParaRPr lang="en-US" dirty="0"/>
          </a:p>
        </p:txBody>
      </p:sp>
    </p:spTree>
    <p:extLst>
      <p:ext uri="{BB962C8B-B14F-4D97-AF65-F5344CB8AC3E}">
        <p14:creationId xmlns:p14="http://schemas.microsoft.com/office/powerpoint/2010/main" val="302006986"/>
      </p:ext>
    </p:extLst>
  </p:cSld>
  <p:clrMapOvr>
    <a:masterClrMapping/>
  </p:clrMapOvr>
  <p:transition advTm="0">
    <p:sndAc>
      <p:end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Working With Your Campus </a:t>
            </a:r>
            <a:r>
              <a:rPr lang="en-US" sz="2800" dirty="0" smtClean="0"/>
              <a:t>OTCV </a:t>
            </a:r>
            <a:r>
              <a:rPr lang="en-US" sz="2800" dirty="0" smtClean="0"/>
              <a:t>Office </a:t>
            </a:r>
            <a:endParaRPr lang="en-US" sz="2800" dirty="0"/>
          </a:p>
        </p:txBody>
      </p:sp>
      <p:sp>
        <p:nvSpPr>
          <p:cNvPr id="3" name="Content Placeholder 2"/>
          <p:cNvSpPr>
            <a:spLocks noGrp="1"/>
          </p:cNvSpPr>
          <p:nvPr>
            <p:ph idx="1"/>
          </p:nvPr>
        </p:nvSpPr>
        <p:spPr/>
        <p:txBody>
          <a:bodyPr>
            <a:noAutofit/>
          </a:bodyPr>
          <a:lstStyle/>
          <a:p>
            <a:r>
              <a:rPr lang="en-US" sz="1800" dirty="0" smtClean="0"/>
              <a:t>Each campus has a </a:t>
            </a:r>
            <a:r>
              <a:rPr lang="en-US" sz="1800" dirty="0" smtClean="0"/>
              <a:t>OTCV </a:t>
            </a:r>
            <a:r>
              <a:rPr lang="en-US" sz="1800" dirty="0"/>
              <a:t>office </a:t>
            </a:r>
          </a:p>
          <a:p>
            <a:r>
              <a:rPr lang="en-US" sz="1800" dirty="0" smtClean="0"/>
              <a:t>Build a relationship with your campus </a:t>
            </a:r>
            <a:r>
              <a:rPr lang="en-US" sz="1800" dirty="0" smtClean="0"/>
              <a:t>OTCV </a:t>
            </a:r>
            <a:r>
              <a:rPr lang="en-US" sz="1800" dirty="0" smtClean="0"/>
              <a:t>office to discuss your research to discuss possible discoveries and innovations and the appropriate strategies to protect the intellectual property </a:t>
            </a:r>
          </a:p>
          <a:p>
            <a:r>
              <a:rPr lang="en-US" sz="1800" dirty="0" smtClean="0"/>
              <a:t>OTCV </a:t>
            </a:r>
            <a:r>
              <a:rPr lang="en-US" sz="1800" dirty="0" smtClean="0"/>
              <a:t>personnel will help you understand such topics as:</a:t>
            </a:r>
          </a:p>
          <a:p>
            <a:pPr lvl="1"/>
            <a:r>
              <a:rPr lang="en-US" sz="1800" dirty="0"/>
              <a:t>W</a:t>
            </a:r>
            <a:r>
              <a:rPr lang="en-US" sz="1800" dirty="0" smtClean="0"/>
              <a:t>hat’s patentable</a:t>
            </a:r>
          </a:p>
          <a:p>
            <a:pPr lvl="1"/>
            <a:r>
              <a:rPr lang="en-US" sz="1800" dirty="0" smtClean="0"/>
              <a:t>The rights to discoveries  made  from  external  research sponsorship or </a:t>
            </a:r>
          </a:p>
          <a:p>
            <a:pPr marL="457200" lvl="1" indent="0">
              <a:buNone/>
            </a:pPr>
            <a:r>
              <a:rPr lang="en-US" sz="1800" dirty="0" smtClean="0"/>
              <a:t>external activities</a:t>
            </a:r>
          </a:p>
          <a:p>
            <a:pPr lvl="1"/>
            <a:r>
              <a:rPr lang="en-US" sz="1800" dirty="0" smtClean="0"/>
              <a:t>When to consider an invention disclosure for a potentially patentable idea</a:t>
            </a:r>
          </a:p>
          <a:p>
            <a:r>
              <a:rPr lang="en-US" sz="1800" dirty="0" smtClean="0"/>
              <a:t>Investigators should be sure to contact </a:t>
            </a:r>
            <a:r>
              <a:rPr lang="en-US" sz="1800" dirty="0" smtClean="0"/>
              <a:t>OTCV </a:t>
            </a:r>
            <a:r>
              <a:rPr lang="en-US" sz="1800" dirty="0" smtClean="0"/>
              <a:t>even if you’re not sure if you have a patentable invention, discovery or innovation – they’ll help you determine this</a:t>
            </a:r>
          </a:p>
          <a:p>
            <a:r>
              <a:rPr lang="en-US" sz="1800" dirty="0" smtClean="0"/>
              <a:t>IT IS VERY IMPORTANT TO CONTACT </a:t>
            </a:r>
            <a:r>
              <a:rPr lang="en-US" sz="1800" dirty="0" smtClean="0"/>
              <a:t>OTCV </a:t>
            </a:r>
            <a:r>
              <a:rPr lang="en-US" sz="1800" dirty="0" smtClean="0"/>
              <a:t>BEFORE A PUBLICATION OR ANY PUBLIC DISCLOSURE AT MEETINGS OR CONFERENCE SINCE IT CAN AFFECT OUR ABILITY TO PROTECT THE INVENTION</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buNone/>
            </a:pPr>
            <a:fld id="{D5CC1F88-2B89-4233-8136-B562C132A255}" type="slidenum">
              <a:rPr lang="en-US" smtClean="0"/>
              <a:pPr>
                <a:buNone/>
              </a:pPr>
              <a:t>9</a:t>
            </a:fld>
            <a:endParaRPr lang="en-US" dirty="0"/>
          </a:p>
        </p:txBody>
      </p:sp>
    </p:spTree>
    <p:extLst>
      <p:ext uri="{BB962C8B-B14F-4D97-AF65-F5344CB8AC3E}">
        <p14:creationId xmlns:p14="http://schemas.microsoft.com/office/powerpoint/2010/main" val="318527172"/>
      </p:ext>
    </p:extLst>
  </p:cSld>
  <p:clrMapOvr>
    <a:masterClrMapping/>
  </p:clrMapOvr>
  <p:transition advTm="0">
    <p:sndAc>
      <p:end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Dean's Advisory Board 4 28 06 FINAL</Template>
  <TotalTime>7132</TotalTime>
  <Words>2349</Words>
  <Application>Microsoft Office PowerPoint</Application>
  <PresentationFormat>On-screen Show (4:3)</PresentationFormat>
  <Paragraphs>224</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So you’ve invented something?</vt:lpstr>
      <vt:lpstr>Table of Contents</vt:lpstr>
      <vt:lpstr>So You’ve Invented Something?</vt:lpstr>
      <vt:lpstr>Technology Commercialization Starts with an Idea and Ends with a Product </vt:lpstr>
      <vt:lpstr>Key Definitions in the “Invention to License” Process</vt:lpstr>
      <vt:lpstr>Key Terms Related to Intellectual Property and Technology Transfer</vt:lpstr>
      <vt:lpstr>Submitting an Invention Disclosure to OTCV</vt:lpstr>
      <vt:lpstr>Intellectual Property Protection Is Critical To Commercialization</vt:lpstr>
      <vt:lpstr>Working With Your Campus OTCV Office </vt:lpstr>
      <vt:lpstr>Discuss the invention with OTCV as early as possible!</vt:lpstr>
      <vt:lpstr>OTCV Role in Patent Prosecution and  Commercializing the Technology </vt:lpstr>
      <vt:lpstr>What is Technology Transfer?</vt:lpstr>
      <vt:lpstr>What is a License?</vt:lpstr>
      <vt:lpstr>Option Agreements</vt:lpstr>
      <vt:lpstr>THE RESEARCH TO PATENT* PROTECTION PROCESS</vt:lpstr>
      <vt:lpstr>RESEARCH to LICENSING PROCESS </vt:lpstr>
      <vt:lpstr> Undergraduate students who invent something as part of their course work own their IP and need not disclose it to OTCV   Students who invent something when they are employed by the university to work on a specific project or while using significant university resources need to disclose the invention to OTCV so that a determination can be made as to who owns the IP  If you are uncertain about the status of you invention please talk to OTCV so they can help you.</vt:lpstr>
    </vt:vector>
  </TitlesOfParts>
  <Company>University of Massachusetts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bjv</dc:creator>
  <cp:lastModifiedBy>Goldberg, Julia</cp:lastModifiedBy>
  <cp:revision>679</cp:revision>
  <cp:lastPrinted>2013-03-11T20:23:52Z</cp:lastPrinted>
  <dcterms:created xsi:type="dcterms:W3CDTF">2006-10-05T18:20:28Z</dcterms:created>
  <dcterms:modified xsi:type="dcterms:W3CDTF">2016-08-01T16:32:59Z</dcterms:modified>
</cp:coreProperties>
</file>