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6" r:id="rId1"/>
  </p:sldMasterIdLst>
  <p:notesMasterIdLst>
    <p:notesMasterId r:id="rId12"/>
  </p:notesMasterIdLst>
  <p:handoutMasterIdLst>
    <p:handoutMasterId r:id="rId13"/>
  </p:handoutMasterIdLst>
  <p:sldIdLst>
    <p:sldId id="360" r:id="rId2"/>
    <p:sldId id="413" r:id="rId3"/>
    <p:sldId id="414" r:id="rId4"/>
    <p:sldId id="415" r:id="rId5"/>
    <p:sldId id="416" r:id="rId6"/>
    <p:sldId id="417" r:id="rId7"/>
    <p:sldId id="418" r:id="rId8"/>
    <p:sldId id="419" r:id="rId9"/>
    <p:sldId id="420" r:id="rId10"/>
    <p:sldId id="421" r:id="rId11"/>
  </p:sldIdLst>
  <p:sldSz cx="9144000" cy="6858000" type="screen4x3"/>
  <p:notesSz cx="7023100" cy="9309100"/>
  <p:defaultTextStyle>
    <a:defPPr>
      <a:defRPr lang="en-US"/>
    </a:defPPr>
    <a:lvl1pPr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1pPr>
    <a:lvl2pPr marL="457200"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2pPr>
    <a:lvl3pPr marL="914400"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3pPr>
    <a:lvl4pPr marL="1371600"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4pPr>
    <a:lvl5pPr marL="1828800" algn="l" rtl="0" fontAlgn="base">
      <a:spcBef>
        <a:spcPct val="20000"/>
      </a:spcBef>
      <a:spcAft>
        <a:spcPct val="0"/>
      </a:spcAft>
      <a:buClr>
        <a:srgbClr val="CC3300"/>
      </a:buClr>
      <a:buChar char="–"/>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204"/>
    <a:srgbClr val="3963A2"/>
    <a:srgbClr val="3963A0"/>
    <a:srgbClr val="990000"/>
    <a:srgbClr val="39639D"/>
    <a:srgbClr val="001B36"/>
    <a:srgbClr val="000408"/>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78" autoAdjust="0"/>
    <p:restoredTop sz="89796" autoAdjust="0"/>
  </p:normalViewPr>
  <p:slideViewPr>
    <p:cSldViewPr>
      <p:cViewPr>
        <p:scale>
          <a:sx n="80" d="100"/>
          <a:sy n="80" d="100"/>
        </p:scale>
        <p:origin x="-834" y="-4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016" y="-114"/>
      </p:cViewPr>
      <p:guideLst>
        <p:guide orient="horz" pos="2931"/>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43979" cy="465773"/>
          </a:xfrm>
          <a:prstGeom prst="rect">
            <a:avLst/>
          </a:prstGeom>
        </p:spPr>
        <p:txBody>
          <a:bodyPr vert="horz" lIns="91554" tIns="45778" rIns="91554" bIns="45778" rtlCol="0"/>
          <a:lstStyle>
            <a:lvl1pPr algn="l">
              <a:defRPr sz="1200">
                <a:latin typeface="Times New Roman" pitchFamily="18" charset="0"/>
              </a:defRPr>
            </a:lvl1pPr>
          </a:lstStyle>
          <a:p>
            <a:pPr>
              <a:defRPr/>
            </a:pPr>
            <a:endParaRPr lang="en-US"/>
          </a:p>
        </p:txBody>
      </p:sp>
      <p:sp>
        <p:nvSpPr>
          <p:cNvPr id="3" name="Date Placeholder 2"/>
          <p:cNvSpPr>
            <a:spLocks noGrp="1"/>
          </p:cNvSpPr>
          <p:nvPr>
            <p:ph type="dt" sz="quarter" idx="1"/>
          </p:nvPr>
        </p:nvSpPr>
        <p:spPr>
          <a:xfrm>
            <a:off x="3977533" y="0"/>
            <a:ext cx="3043979" cy="465773"/>
          </a:xfrm>
          <a:prstGeom prst="rect">
            <a:avLst/>
          </a:prstGeom>
        </p:spPr>
        <p:txBody>
          <a:bodyPr vert="horz" lIns="91554" tIns="45778" rIns="91554" bIns="45778" rtlCol="0"/>
          <a:lstStyle>
            <a:lvl1pPr algn="r">
              <a:defRPr sz="1200">
                <a:latin typeface="Times New Roman" pitchFamily="18" charset="0"/>
              </a:defRPr>
            </a:lvl1pPr>
          </a:lstStyle>
          <a:p>
            <a:pPr>
              <a:defRPr/>
            </a:pPr>
            <a:fld id="{4239B1E5-1DEB-4538-8793-826B1C1B7DAB}" type="datetimeFigureOut">
              <a:rPr lang="en-US"/>
              <a:pPr>
                <a:defRPr/>
              </a:pPr>
              <a:t>8/1/2016</a:t>
            </a:fld>
            <a:endParaRPr lang="en-US" dirty="0"/>
          </a:p>
        </p:txBody>
      </p:sp>
      <p:sp>
        <p:nvSpPr>
          <p:cNvPr id="4" name="Footer Placeholder 3"/>
          <p:cNvSpPr>
            <a:spLocks noGrp="1"/>
          </p:cNvSpPr>
          <p:nvPr>
            <p:ph type="ftr" sz="quarter" idx="2"/>
          </p:nvPr>
        </p:nvSpPr>
        <p:spPr>
          <a:xfrm>
            <a:off x="3" y="8841739"/>
            <a:ext cx="3043979" cy="465773"/>
          </a:xfrm>
          <a:prstGeom prst="rect">
            <a:avLst/>
          </a:prstGeom>
        </p:spPr>
        <p:txBody>
          <a:bodyPr vert="horz" lIns="91554" tIns="45778" rIns="91554" bIns="45778" rtlCol="0" anchor="b"/>
          <a:lstStyle>
            <a:lvl1pPr algn="l">
              <a:defRPr sz="1200">
                <a:latin typeface="Times New Roman" pitchFamily="18" charset="0"/>
              </a:defRPr>
            </a:lvl1pPr>
          </a:lstStyle>
          <a:p>
            <a:pPr>
              <a:defRPr/>
            </a:pPr>
            <a:endParaRPr lang="en-US"/>
          </a:p>
        </p:txBody>
      </p:sp>
      <p:sp>
        <p:nvSpPr>
          <p:cNvPr id="5" name="Slide Number Placeholder 4"/>
          <p:cNvSpPr>
            <a:spLocks noGrp="1"/>
          </p:cNvSpPr>
          <p:nvPr>
            <p:ph type="sldNum" sz="quarter" idx="3"/>
          </p:nvPr>
        </p:nvSpPr>
        <p:spPr>
          <a:xfrm>
            <a:off x="3977533" y="8841739"/>
            <a:ext cx="3043979" cy="465773"/>
          </a:xfrm>
          <a:prstGeom prst="rect">
            <a:avLst/>
          </a:prstGeom>
        </p:spPr>
        <p:txBody>
          <a:bodyPr vert="horz" lIns="91554" tIns="45778" rIns="91554" bIns="45778" rtlCol="0" anchor="b"/>
          <a:lstStyle>
            <a:lvl1pPr algn="r">
              <a:defRPr sz="1200">
                <a:latin typeface="Times New Roman" pitchFamily="18" charset="0"/>
              </a:defRPr>
            </a:lvl1pPr>
          </a:lstStyle>
          <a:p>
            <a:pPr>
              <a:defRPr/>
            </a:pPr>
            <a:fld id="{2BB1E5D2-2C06-4EFF-AAB8-4FBC3206562E}" type="slidenum">
              <a:rPr lang="en-US"/>
              <a:pPr>
                <a:defRPr/>
              </a:pPr>
              <a:t>‹#›</a:t>
            </a:fld>
            <a:endParaRPr lang="en-US" dirty="0"/>
          </a:p>
        </p:txBody>
      </p:sp>
    </p:spTree>
    <p:extLst>
      <p:ext uri="{BB962C8B-B14F-4D97-AF65-F5344CB8AC3E}">
        <p14:creationId xmlns:p14="http://schemas.microsoft.com/office/powerpoint/2010/main" val="218527921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 y="0"/>
            <a:ext cx="3043979" cy="465773"/>
          </a:xfrm>
          <a:prstGeom prst="rect">
            <a:avLst/>
          </a:prstGeom>
          <a:noFill/>
          <a:ln w="9525">
            <a:noFill/>
            <a:miter lim="800000"/>
            <a:headEnd/>
            <a:tailEnd/>
          </a:ln>
          <a:effectLst/>
        </p:spPr>
        <p:txBody>
          <a:bodyPr vert="horz" wrap="square" lIns="92699" tIns="46350" rIns="92699" bIns="46350" numCol="1" anchor="t" anchorCtr="0" compatLnSpc="1">
            <a:prstTxWarp prst="textNoShape">
              <a:avLst/>
            </a:prstTxWarp>
          </a:bodyPr>
          <a:lstStyle>
            <a:lvl1pPr>
              <a:spcBef>
                <a:spcPct val="0"/>
              </a:spcBef>
              <a:buClrTx/>
              <a:buFontTx/>
              <a:buNone/>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977533" y="0"/>
            <a:ext cx="3043979" cy="465773"/>
          </a:xfrm>
          <a:prstGeom prst="rect">
            <a:avLst/>
          </a:prstGeom>
          <a:noFill/>
          <a:ln w="9525">
            <a:noFill/>
            <a:miter lim="800000"/>
            <a:headEnd/>
            <a:tailEnd/>
          </a:ln>
          <a:effectLst/>
        </p:spPr>
        <p:txBody>
          <a:bodyPr vert="horz" wrap="square" lIns="92699" tIns="46350" rIns="92699" bIns="46350" numCol="1" anchor="t" anchorCtr="0" compatLnSpc="1">
            <a:prstTxWarp prst="textNoShape">
              <a:avLst/>
            </a:prstTxWarp>
          </a:bodyPr>
          <a:lstStyle>
            <a:lvl1pPr algn="r">
              <a:spcBef>
                <a:spcPct val="0"/>
              </a:spcBef>
              <a:buClrTx/>
              <a:buFontTx/>
              <a:buNone/>
              <a:defRPr sz="1200">
                <a:latin typeface="Arial" charset="0"/>
              </a:defRPr>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381690" y="4422461"/>
            <a:ext cx="6259720" cy="4188778"/>
          </a:xfrm>
          <a:prstGeom prst="rect">
            <a:avLst/>
          </a:prstGeom>
          <a:noFill/>
          <a:ln w="9525">
            <a:noFill/>
            <a:miter lim="800000"/>
            <a:headEnd/>
            <a:tailEnd/>
          </a:ln>
          <a:effectLst/>
        </p:spPr>
        <p:txBody>
          <a:bodyPr vert="horz" wrap="square" lIns="92699" tIns="46350" rIns="92699" bIns="4635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3078" name="Rectangle 6"/>
          <p:cNvSpPr>
            <a:spLocks noGrp="1" noChangeArrowheads="1"/>
          </p:cNvSpPr>
          <p:nvPr>
            <p:ph type="ftr" sz="quarter" idx="4"/>
          </p:nvPr>
        </p:nvSpPr>
        <p:spPr bwMode="auto">
          <a:xfrm>
            <a:off x="3" y="8841739"/>
            <a:ext cx="3043979" cy="465773"/>
          </a:xfrm>
          <a:prstGeom prst="rect">
            <a:avLst/>
          </a:prstGeom>
          <a:noFill/>
          <a:ln w="9525">
            <a:noFill/>
            <a:miter lim="800000"/>
            <a:headEnd/>
            <a:tailEnd/>
          </a:ln>
          <a:effectLst/>
        </p:spPr>
        <p:txBody>
          <a:bodyPr vert="horz" wrap="square" lIns="92699" tIns="46350" rIns="92699" bIns="46350" numCol="1" anchor="b" anchorCtr="0" compatLnSpc="1">
            <a:prstTxWarp prst="textNoShape">
              <a:avLst/>
            </a:prstTxWarp>
          </a:bodyPr>
          <a:lstStyle>
            <a:lvl1pPr>
              <a:spcBef>
                <a:spcPct val="0"/>
              </a:spcBef>
              <a:buClrTx/>
              <a:buFontTx/>
              <a:buNone/>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977533" y="8841739"/>
            <a:ext cx="3043979" cy="465773"/>
          </a:xfrm>
          <a:prstGeom prst="rect">
            <a:avLst/>
          </a:prstGeom>
          <a:noFill/>
          <a:ln w="9525">
            <a:noFill/>
            <a:miter lim="800000"/>
            <a:headEnd/>
            <a:tailEnd/>
          </a:ln>
          <a:effectLst/>
        </p:spPr>
        <p:txBody>
          <a:bodyPr vert="horz" wrap="square" lIns="92699" tIns="46350" rIns="92699" bIns="46350" numCol="1" anchor="b" anchorCtr="0" compatLnSpc="1">
            <a:prstTxWarp prst="textNoShape">
              <a:avLst/>
            </a:prstTxWarp>
          </a:bodyPr>
          <a:lstStyle>
            <a:lvl1pPr algn="r">
              <a:spcBef>
                <a:spcPct val="0"/>
              </a:spcBef>
              <a:buClrTx/>
              <a:buFontTx/>
              <a:buNone/>
              <a:defRPr sz="1200">
                <a:latin typeface="Arial" charset="0"/>
              </a:defRPr>
            </a:lvl1pPr>
          </a:lstStyle>
          <a:p>
            <a:pPr>
              <a:defRPr/>
            </a:pPr>
            <a:fld id="{AA094B8F-E133-4BF8-9757-43F8D7BD3836}" type="slidenum">
              <a:rPr lang="en-US"/>
              <a:pPr>
                <a:defRPr/>
              </a:pPr>
              <a:t>‹#›</a:t>
            </a:fld>
            <a:endParaRPr lang="en-US" dirty="0"/>
          </a:p>
        </p:txBody>
      </p:sp>
    </p:spTree>
    <p:extLst>
      <p:ext uri="{BB962C8B-B14F-4D97-AF65-F5344CB8AC3E}">
        <p14:creationId xmlns:p14="http://schemas.microsoft.com/office/powerpoint/2010/main" val="23576424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457200" algn="l" rtl="0" eaLnBrk="0" fontAlgn="base" hangingPunct="0">
      <a:spcBef>
        <a:spcPct val="30000"/>
      </a:spcBef>
      <a:spcAft>
        <a:spcPct val="0"/>
      </a:spcAft>
      <a:defRPr sz="1000" kern="1200">
        <a:solidFill>
          <a:schemeClr val="tx1"/>
        </a:solidFill>
        <a:latin typeface="Arial" charset="0"/>
        <a:ea typeface="+mn-ea"/>
        <a:cs typeface="+mn-cs"/>
      </a:defRPr>
    </a:lvl2pPr>
    <a:lvl3pPr marL="914400" algn="l" rtl="0" eaLnBrk="0" fontAlgn="base" hangingPunct="0">
      <a:spcBef>
        <a:spcPct val="30000"/>
      </a:spcBef>
      <a:spcAft>
        <a:spcPct val="0"/>
      </a:spcAft>
      <a:defRPr sz="1000" kern="1200">
        <a:solidFill>
          <a:schemeClr val="tx1"/>
        </a:solidFill>
        <a:latin typeface="Arial" charset="0"/>
        <a:ea typeface="+mn-ea"/>
        <a:cs typeface="+mn-cs"/>
      </a:defRPr>
    </a:lvl3pPr>
    <a:lvl4pPr marL="1371600" algn="l" rtl="0" eaLnBrk="0" fontAlgn="base" hangingPunct="0">
      <a:spcBef>
        <a:spcPct val="30000"/>
      </a:spcBef>
      <a:spcAft>
        <a:spcPct val="0"/>
      </a:spcAft>
      <a:defRPr sz="1000" kern="1200">
        <a:solidFill>
          <a:schemeClr val="tx1"/>
        </a:solidFill>
        <a:latin typeface="Arial" charset="0"/>
        <a:ea typeface="+mn-ea"/>
        <a:cs typeface="+mn-cs"/>
      </a:defRPr>
    </a:lvl4pPr>
    <a:lvl5pPr marL="1828800" algn="l" rtl="0" eaLnBrk="0" fontAlgn="base" hangingPunct="0">
      <a:spcBef>
        <a:spcPct val="30000"/>
      </a:spcBef>
      <a:spcAft>
        <a:spcPct val="0"/>
      </a:spcAft>
      <a:defRPr sz="10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pPr eaLnBrk="1" hangingPunct="1"/>
            <a:endParaRPr lang="en-US" sz="1600" dirty="0">
              <a:latin typeface="Times New Roman" pitchFamily="18" charset="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5" name="Rectangle 4"/>
          <p:cNvSpPr/>
          <p:nvPr/>
        </p:nvSpPr>
        <p:spPr>
          <a:xfrm>
            <a:off x="0" y="1600200"/>
            <a:ext cx="1295400" cy="990600"/>
          </a:xfrm>
          <a:prstGeom prst="rect">
            <a:avLst/>
          </a:prstGeom>
          <a:solidFill>
            <a:srgbClr val="8F151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solidFill>
                <a:schemeClr val="bg1"/>
              </a:solidFill>
            </a:endParaRPr>
          </a:p>
        </p:txBody>
      </p:sp>
      <p:sp>
        <p:nvSpPr>
          <p:cNvPr id="6" name="Rectangle 5"/>
          <p:cNvSpPr/>
          <p:nvPr/>
        </p:nvSpPr>
        <p:spPr>
          <a:xfrm>
            <a:off x="1371600" y="1600200"/>
            <a:ext cx="7772400" cy="990600"/>
          </a:xfrm>
          <a:prstGeom prst="rect">
            <a:avLst/>
          </a:prstGeom>
          <a:solidFill>
            <a:srgbClr val="00539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pic>
        <p:nvPicPr>
          <p:cNvPr id="7" name="Picture 2"/>
          <p:cNvPicPr>
            <a:picLocks noChangeAspect="1" noChangeArrowheads="1"/>
          </p:cNvPicPr>
          <p:nvPr userDrawn="1"/>
        </p:nvPicPr>
        <p:blipFill>
          <a:blip r:embed="rId2" cstate="print"/>
          <a:srcRect/>
          <a:stretch>
            <a:fillRect/>
          </a:stretch>
        </p:blipFill>
        <p:spPr bwMode="auto">
          <a:xfrm>
            <a:off x="76200" y="6238875"/>
            <a:ext cx="4876800" cy="542925"/>
          </a:xfrm>
          <a:prstGeom prst="rect">
            <a:avLst/>
          </a:prstGeom>
          <a:noFill/>
          <a:ln w="9525">
            <a:noFill/>
            <a:miter lim="800000"/>
            <a:headEnd/>
            <a:tailEnd/>
          </a:ln>
        </p:spPr>
      </p:pic>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2" name="Title 1"/>
          <p:cNvSpPr>
            <a:spLocks noGrp="1"/>
          </p:cNvSpPr>
          <p:nvPr>
            <p:ph type="title"/>
          </p:nvPr>
        </p:nvSpPr>
        <p:spPr>
          <a:xfrm>
            <a:off x="1371600" y="1600200"/>
            <a:ext cx="7620000" cy="990600"/>
          </a:xfrm>
          <a:solidFill>
            <a:srgbClr val="005392"/>
          </a:solidFill>
        </p:spPr>
        <p:txBody>
          <a:bodyPr/>
          <a:lstStyle>
            <a:lvl1pPr algn="l">
              <a:buNone/>
              <a:defRPr sz="4400" b="0" cap="none">
                <a:solidFill>
                  <a:srgbClr val="FFFFFF"/>
                </a:solidFill>
              </a:defRPr>
            </a:lvl1p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pPr>
              <a:defRPr/>
            </a:pPr>
            <a:r>
              <a:rPr lang="en-US" smtClean="0"/>
              <a:t>0</a:t>
            </a:r>
            <a:endParaRPr lang="en-US" dirty="0" smtClean="0"/>
          </a:p>
        </p:txBody>
      </p:sp>
      <p:sp>
        <p:nvSpPr>
          <p:cNvPr id="15" name="Slide Number Placeholder 14"/>
          <p:cNvSpPr>
            <a:spLocks noGrp="1"/>
          </p:cNvSpPr>
          <p:nvPr>
            <p:ph type="sldNum" sz="quarter" idx="11"/>
          </p:nvPr>
        </p:nvSpPr>
        <p:spPr/>
        <p:txBody>
          <a:bodyPr/>
          <a:lstStyle/>
          <a:p>
            <a:pPr>
              <a:defRPr/>
            </a:pPr>
            <a:endParaRPr lang="en-US" dirty="0"/>
          </a:p>
        </p:txBody>
      </p:sp>
      <p:sp>
        <p:nvSpPr>
          <p:cNvPr id="16" name="Footer Placeholder 15"/>
          <p:cNvSpPr>
            <a:spLocks noGrp="1"/>
          </p:cNvSpPr>
          <p:nvPr>
            <p:ph type="ftr" sz="quarter" idx="12"/>
          </p:nvPr>
        </p:nvSpPr>
        <p:spPr/>
        <p:txBody>
          <a:bodyPr/>
          <a:lstStyle/>
          <a:p>
            <a:pPr>
              <a:defRPr/>
            </a:pPr>
            <a:endParaRPr lang="en-US" dirty="0"/>
          </a:p>
        </p:txBody>
      </p:sp>
    </p:spTree>
  </p:cSld>
  <p:clrMapOvr>
    <a:overrideClrMapping bg1="lt1" tx1="dk1" bg2="lt2" tx2="dk2" accent1="accent1" accent2="accent2" accent3="accent3" accent4="accent4" accent5="accent5" accent6="accent6" hlink="hlink" folHlink="folHlink"/>
  </p:clrMapOvr>
  <p:transition advTm="0">
    <p:sndAc>
      <p:end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lvl1pPr>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marL="319088" indent="-319088">
              <a:buFont typeface="Wingdings" pitchFamily="2" charset="2"/>
              <a:buChar char="Ø"/>
              <a:defRPr/>
            </a:lvl1pPr>
            <a:lvl2pPr marL="639763" indent="-273050">
              <a:buFont typeface="Wingdings" pitchFamily="2" charset="2"/>
              <a:buChar char="Ø"/>
              <a:defRPr/>
            </a:lvl2pPr>
            <a:lvl3pPr marL="914400" indent="-228600">
              <a:buFont typeface="Wingdings" pitchFamily="2" charset="2"/>
              <a:buChar char="Ø"/>
              <a:defRPr/>
            </a:lvl3pPr>
            <a:lvl4pPr marL="1371600" indent="-228600">
              <a:buFont typeface="Wingdings" pitchFamily="2" charset="2"/>
              <a:buChar char="Ø"/>
              <a:defRPr/>
            </a:lvl4pPr>
            <a:lvl5pPr marL="1828800" indent="-228600">
              <a:buFont typeface="Wingdings" pitchFamily="2" charset="2"/>
              <a:buChar char="Ø"/>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lgn="r">
              <a:defRPr/>
            </a:lvl1pPr>
          </a:lstStyle>
          <a:p>
            <a:pPr>
              <a:defRPr/>
            </a:pPr>
            <a:r>
              <a:rPr lang="en-US" smtClean="0"/>
              <a:t>0</a:t>
            </a:r>
            <a:endParaRPr lang="en-US" dirty="0"/>
          </a:p>
        </p:txBody>
      </p:sp>
      <p:sp>
        <p:nvSpPr>
          <p:cNvPr id="5" name="Slide Number Placeholder 5"/>
          <p:cNvSpPr>
            <a:spLocks noGrp="1"/>
          </p:cNvSpPr>
          <p:nvPr>
            <p:ph type="sldNum" sz="quarter" idx="11"/>
          </p:nvPr>
        </p:nvSpPr>
        <p:spPr>
          <a:solidFill>
            <a:srgbClr val="8F151B"/>
          </a:solidFill>
        </p:spPr>
        <p:txBody>
          <a:bodyPr/>
          <a:lstStyle>
            <a:lvl1pPr>
              <a:buNone/>
              <a:defRPr>
                <a:solidFill>
                  <a:schemeClr val="bg1"/>
                </a:solidFill>
              </a:defRPr>
            </a:lvl1pPr>
          </a:lstStyle>
          <a:p>
            <a:pPr>
              <a:defRPr/>
            </a:pPr>
            <a:endParaRPr lang="en-US"/>
          </a:p>
        </p:txBody>
      </p:sp>
    </p:spTree>
  </p:cSld>
  <p:clrMapOvr>
    <a:masterClrMapping/>
  </p:clrMapOvr>
  <p:transition advTm="0">
    <p:sndAc>
      <p:end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lgn="r">
              <a:defRPr/>
            </a:lvl1pPr>
          </a:lstStyle>
          <a:p>
            <a:pPr>
              <a:defRPr/>
            </a:pPr>
            <a:r>
              <a:rPr lang="en-US" smtClean="0"/>
              <a:t>0</a:t>
            </a:r>
            <a:endParaRPr lang="en-US" dirty="0"/>
          </a:p>
        </p:txBody>
      </p:sp>
      <p:sp>
        <p:nvSpPr>
          <p:cNvPr id="6" name="Slide Number Placeholder 9"/>
          <p:cNvSpPr>
            <a:spLocks noGrp="1"/>
          </p:cNvSpPr>
          <p:nvPr>
            <p:ph type="sldNum" sz="quarter" idx="11"/>
          </p:nvPr>
        </p:nvSpPr>
        <p:spPr>
          <a:solidFill>
            <a:srgbClr val="8F151B"/>
          </a:solidFill>
        </p:spPr>
        <p:txBody>
          <a:bodyPr rtlCol="0"/>
          <a:lstStyle>
            <a:lvl1pPr>
              <a:defRPr/>
            </a:lvl1pPr>
          </a:lstStyle>
          <a:p>
            <a:pPr>
              <a:defRPr/>
            </a:pPr>
            <a:fld id="{F0B9CDAF-25E1-4B86-9E35-96A5A114F0E6}" type="slidenum">
              <a:rPr lang="en-US"/>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transition advTm="0">
    <p:sndAc>
      <p:end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rgbClr val="8F151B"/>
          </a:solidFill>
        </p:spPr>
        <p:txBody>
          <a:bodyPr rtlCol="0" anchor="ctr"/>
          <a:lstStyle>
            <a:lvl1pPr marL="0" indent="0">
              <a:buFontTx/>
              <a:buNone/>
              <a:defRPr sz="2000" b="1">
                <a:solidFill>
                  <a:srgbClr val="FFFFFF"/>
                </a:solidFill>
              </a:defRPr>
            </a:lvl1pPr>
          </a:lstStyle>
          <a:p>
            <a:pPr lvl="0"/>
            <a:r>
              <a:rPr lang="en-US" dirty="0"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lgn="r">
              <a:defRPr/>
            </a:lvl1pPr>
          </a:lstStyle>
          <a:p>
            <a:pPr>
              <a:defRPr/>
            </a:pPr>
            <a:r>
              <a:rPr lang="en-US" smtClean="0"/>
              <a:t>0</a:t>
            </a:r>
            <a:endParaRPr lang="en-US" dirty="0"/>
          </a:p>
        </p:txBody>
      </p:sp>
      <p:sp>
        <p:nvSpPr>
          <p:cNvPr id="8" name="Slide Number Placeholder 11"/>
          <p:cNvSpPr>
            <a:spLocks noGrp="1"/>
          </p:cNvSpPr>
          <p:nvPr>
            <p:ph type="sldNum" sz="quarter" idx="11"/>
          </p:nvPr>
        </p:nvSpPr>
        <p:spPr>
          <a:solidFill>
            <a:srgbClr val="8F151B"/>
          </a:solidFill>
        </p:spPr>
        <p:txBody>
          <a:bodyPr rtlCol="0"/>
          <a:lstStyle>
            <a:lvl1pPr>
              <a:defRPr/>
            </a:lvl1pPr>
          </a:lstStyle>
          <a:p>
            <a:pPr>
              <a:defRPr/>
            </a:pPr>
            <a:fld id="{F9EFB5C5-EAE2-4CAF-A5E9-479D21B9AC8C}" type="slidenum">
              <a:rPr lang="en-US"/>
              <a:pPr>
                <a:defRPr/>
              </a:pPr>
              <a:t>‹#›</a:t>
            </a:fld>
            <a:endParaRPr lang="en-US" dirty="0"/>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transition advTm="0">
    <p:sndAc>
      <p:end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r">
              <a:defRPr/>
            </a:lvl1pPr>
          </a:lstStyle>
          <a:p>
            <a:pPr>
              <a:defRPr/>
            </a:pPr>
            <a:r>
              <a:rPr lang="en-US" smtClean="0"/>
              <a:t>0</a:t>
            </a: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Tree>
  </p:cSld>
  <p:clrMapOvr>
    <a:masterClrMapping/>
  </p:clrMapOvr>
  <p:transition advTm="0">
    <p:sndAc>
      <p:end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r>
              <a:rPr lang="en-US" smtClean="0"/>
              <a:t>0</a:t>
            </a:r>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cSld>
  <p:clrMapOvr>
    <a:masterClrMapping/>
  </p:clrMapOvr>
  <p:transition advTm="0">
    <p:sndAc>
      <p:end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 name="Date Placeholder 13"/>
          <p:cNvSpPr>
            <a:spLocks noGrp="1"/>
          </p:cNvSpPr>
          <p:nvPr>
            <p:ph type="dt" sz="half" idx="2"/>
          </p:nvPr>
        </p:nvSpPr>
        <p:spPr>
          <a:xfrm>
            <a:off x="6019800" y="6248400"/>
            <a:ext cx="2667000" cy="365125"/>
          </a:xfrm>
          <a:prstGeom prst="rect">
            <a:avLst/>
          </a:prstGeom>
        </p:spPr>
        <p:txBody>
          <a:bodyPr vert="horz" anchor="ctr" anchorCtr="0"/>
          <a:lstStyle>
            <a:lvl1pPr algn="r" eaLnBrk="1" latinLnBrk="0" hangingPunct="1">
              <a:buNone/>
              <a:defRPr kumimoji="0" sz="1400">
                <a:solidFill>
                  <a:schemeClr val="tx2"/>
                </a:solidFill>
                <a:latin typeface="Times New Roman" pitchFamily="18" charset="0"/>
                <a:cs typeface="+mn-cs"/>
              </a:defRPr>
            </a:lvl1pPr>
          </a:lstStyle>
          <a:p>
            <a:pPr>
              <a:defRPr/>
            </a:pPr>
            <a:r>
              <a:rPr lang="en-US" smtClean="0"/>
              <a:t>0</a:t>
            </a:r>
            <a:endParaRPr lang="en-US" dirty="0"/>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latin typeface="Times New Roman" pitchFamily="18" charset="0"/>
                <a:cs typeface="+mn-cs"/>
              </a:defRPr>
            </a:lvl1pPr>
          </a:lstStyle>
          <a:p>
            <a:pPr>
              <a:defRPr/>
            </a:pPr>
            <a:endParaRPr lang="en-US" dirty="0"/>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Rectangle 7"/>
          <p:cNvSpPr/>
          <p:nvPr/>
        </p:nvSpPr>
        <p:spPr>
          <a:xfrm>
            <a:off x="0" y="1279525"/>
            <a:ext cx="533400" cy="228600"/>
          </a:xfrm>
          <a:prstGeom prst="rect">
            <a:avLst/>
          </a:prstGeom>
          <a:solidFill>
            <a:srgbClr val="8F151B"/>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9" name="Rectangle 8"/>
          <p:cNvSpPr/>
          <p:nvPr/>
        </p:nvSpPr>
        <p:spPr>
          <a:xfrm>
            <a:off x="590550" y="1279525"/>
            <a:ext cx="8553450" cy="228600"/>
          </a:xfrm>
          <a:prstGeom prst="rect">
            <a:avLst/>
          </a:prstGeom>
          <a:solidFill>
            <a:srgbClr val="00539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chemeClr val="bg1"/>
                </a:solidFill>
                <a:latin typeface="Times New Roman" pitchFamily="18" charset="0"/>
                <a:cs typeface="+mn-cs"/>
              </a:defRPr>
            </a:lvl1pPr>
          </a:lstStyle>
          <a:p>
            <a:pPr>
              <a:defRPr/>
            </a:pPr>
            <a:endParaRPr lang="en-US" dirty="0"/>
          </a:p>
        </p:txBody>
      </p:sp>
      <p:pic>
        <p:nvPicPr>
          <p:cNvPr id="1034" name="Picture 3"/>
          <p:cNvPicPr>
            <a:picLocks noChangeAspect="1" noChangeArrowheads="1"/>
          </p:cNvPicPr>
          <p:nvPr userDrawn="1"/>
        </p:nvPicPr>
        <p:blipFill>
          <a:blip r:embed="rId8" cstate="print"/>
          <a:srcRect/>
          <a:stretch>
            <a:fillRect/>
          </a:stretch>
        </p:blipFill>
        <p:spPr bwMode="auto">
          <a:xfrm>
            <a:off x="76200" y="6248400"/>
            <a:ext cx="4800600" cy="5334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4732" r:id="rId1"/>
    <p:sldLayoutId id="2147484733" r:id="rId2"/>
    <p:sldLayoutId id="2147484734" r:id="rId3"/>
    <p:sldLayoutId id="2147484735" r:id="rId4"/>
    <p:sldLayoutId id="2147484736" r:id="rId5"/>
    <p:sldLayoutId id="2147484737" r:id="rId6"/>
  </p:sldLayoutIdLst>
  <p:transition advTm="0">
    <p:sndAc>
      <p:endSnd/>
    </p:sndAc>
  </p:transition>
  <p:hf sldNum="0" hdr="0" ftr="0"/>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charset="0"/>
        </a:defRPr>
      </a:lvl2pPr>
      <a:lvl3pPr algn="l" rtl="0" eaLnBrk="0" fontAlgn="base" hangingPunct="0">
        <a:spcBef>
          <a:spcPct val="0"/>
        </a:spcBef>
        <a:spcAft>
          <a:spcPct val="0"/>
        </a:spcAft>
        <a:defRPr sz="4400">
          <a:solidFill>
            <a:schemeClr val="tx2"/>
          </a:solidFill>
          <a:latin typeface="Arial" charset="0"/>
        </a:defRPr>
      </a:lvl3pPr>
      <a:lvl4pPr algn="l" rtl="0" eaLnBrk="0" fontAlgn="base" hangingPunct="0">
        <a:spcBef>
          <a:spcPct val="0"/>
        </a:spcBef>
        <a:spcAft>
          <a:spcPct val="0"/>
        </a:spcAft>
        <a:defRPr sz="4400">
          <a:solidFill>
            <a:schemeClr val="tx2"/>
          </a:solidFill>
          <a:latin typeface="Arial" charset="0"/>
        </a:defRPr>
      </a:lvl4pPr>
      <a:lvl5pPr algn="l" rtl="0" eaLnBrk="0" fontAlgn="base" hangingPunct="0">
        <a:spcBef>
          <a:spcPct val="0"/>
        </a:spcBef>
        <a:spcAft>
          <a:spcPct val="0"/>
        </a:spcAft>
        <a:defRPr sz="4400">
          <a:solidFill>
            <a:schemeClr val="tx2"/>
          </a:solidFill>
          <a:latin typeface="Arial"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eaLnBrk="0" fontAlgn="base" hangingPunct="0">
        <a:spcBef>
          <a:spcPts val="400"/>
        </a:spcBef>
        <a:spcAft>
          <a:spcPct val="0"/>
        </a:spcAft>
        <a:buClr>
          <a:srgbClr val="EB641B"/>
        </a:buClr>
        <a:buSzPct val="75000"/>
        <a:buFont typeface="Wingdings" pitchFamily="2" charset="2"/>
        <a:buChar char=""/>
        <a:defRPr sz="2000" kern="1200">
          <a:solidFill>
            <a:schemeClr val="tx1"/>
          </a:solidFill>
          <a:latin typeface="+mn-lt"/>
          <a:ea typeface="+mn-ea"/>
          <a:cs typeface="+mn-cs"/>
        </a:defRPr>
      </a:lvl4pPr>
      <a:lvl5pPr marL="1828800" indent="-228600" algn="l" rtl="0" eaLnBrk="0" fontAlgn="base" hangingPunct="0">
        <a:spcBef>
          <a:spcPts val="400"/>
        </a:spcBef>
        <a:spcAft>
          <a:spcPct val="0"/>
        </a:spcAft>
        <a:buClr>
          <a:srgbClr val="39639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attcenter.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Grp="1" noChangeArrowheads="1"/>
          </p:cNvSpPr>
          <p:nvPr>
            <p:ph type="title"/>
          </p:nvPr>
        </p:nvSpPr>
        <p:spPr>
          <a:xfrm>
            <a:off x="1371600" y="1600200"/>
            <a:ext cx="7772400" cy="990600"/>
          </a:xfrm>
        </p:spPr>
        <p:txBody>
          <a:bodyPr/>
          <a:lstStyle/>
          <a:p>
            <a:pPr eaLnBrk="1" hangingPunct="1"/>
            <a:r>
              <a:rPr lang="en-US" sz="2400" dirty="0">
                <a:solidFill>
                  <a:schemeClr val="bg2"/>
                </a:solidFill>
              </a:rPr>
              <a:t>So you want to start a company? </a:t>
            </a:r>
          </a:p>
        </p:txBody>
      </p:sp>
      <p:pic>
        <p:nvPicPr>
          <p:cNvPr id="8195" name="Picture 3" descr="UMA2066"/>
          <p:cNvPicPr>
            <a:picLocks noChangeAspect="1" noChangeArrowheads="1"/>
          </p:cNvPicPr>
          <p:nvPr/>
        </p:nvPicPr>
        <p:blipFill>
          <a:blip r:embed="rId3" cstate="print"/>
          <a:srcRect/>
          <a:stretch>
            <a:fillRect/>
          </a:stretch>
        </p:blipFill>
        <p:spPr bwMode="auto">
          <a:xfrm>
            <a:off x="3200400" y="0"/>
            <a:ext cx="990600" cy="990600"/>
          </a:xfrm>
          <a:prstGeom prst="rect">
            <a:avLst/>
          </a:prstGeom>
          <a:noFill/>
          <a:ln w="9525">
            <a:noFill/>
            <a:miter lim="800000"/>
            <a:headEnd/>
            <a:tailEnd/>
          </a:ln>
        </p:spPr>
      </p:pic>
      <p:pic>
        <p:nvPicPr>
          <p:cNvPr id="8196" name="Picture 4" descr="UMA2114"/>
          <p:cNvPicPr>
            <a:picLocks noChangeAspect="1" noChangeArrowheads="1"/>
          </p:cNvPicPr>
          <p:nvPr/>
        </p:nvPicPr>
        <p:blipFill>
          <a:blip r:embed="rId4" cstate="print"/>
          <a:srcRect/>
          <a:stretch>
            <a:fillRect/>
          </a:stretch>
        </p:blipFill>
        <p:spPr bwMode="auto">
          <a:xfrm>
            <a:off x="8153400" y="0"/>
            <a:ext cx="990600" cy="990600"/>
          </a:xfrm>
          <a:prstGeom prst="rect">
            <a:avLst/>
          </a:prstGeom>
          <a:noFill/>
          <a:ln w="9525">
            <a:noFill/>
            <a:miter lim="800000"/>
            <a:headEnd/>
            <a:tailEnd/>
          </a:ln>
        </p:spPr>
      </p:pic>
      <p:pic>
        <p:nvPicPr>
          <p:cNvPr id="8197" name="Picture 5" descr="ummed376"/>
          <p:cNvPicPr>
            <a:picLocks noChangeAspect="1" noChangeArrowheads="1"/>
          </p:cNvPicPr>
          <p:nvPr/>
        </p:nvPicPr>
        <p:blipFill>
          <a:blip r:embed="rId5" cstate="print"/>
          <a:srcRect/>
          <a:stretch>
            <a:fillRect/>
          </a:stretch>
        </p:blipFill>
        <p:spPr bwMode="auto">
          <a:xfrm>
            <a:off x="4191000" y="0"/>
            <a:ext cx="990600" cy="987425"/>
          </a:xfrm>
          <a:prstGeom prst="rect">
            <a:avLst/>
          </a:prstGeom>
          <a:noFill/>
          <a:ln w="9525">
            <a:noFill/>
            <a:miter lim="800000"/>
            <a:headEnd/>
            <a:tailEnd/>
          </a:ln>
        </p:spPr>
      </p:pic>
      <p:pic>
        <p:nvPicPr>
          <p:cNvPr id="8198" name="Picture 6" descr="umd69"/>
          <p:cNvPicPr>
            <a:picLocks noChangeAspect="1" noChangeArrowheads="1"/>
          </p:cNvPicPr>
          <p:nvPr/>
        </p:nvPicPr>
        <p:blipFill>
          <a:blip r:embed="rId6" cstate="print"/>
          <a:srcRect/>
          <a:stretch>
            <a:fillRect/>
          </a:stretch>
        </p:blipFill>
        <p:spPr bwMode="auto">
          <a:xfrm>
            <a:off x="6172200" y="0"/>
            <a:ext cx="990600" cy="990600"/>
          </a:xfrm>
          <a:prstGeom prst="rect">
            <a:avLst/>
          </a:prstGeom>
          <a:noFill/>
          <a:ln w="9525">
            <a:noFill/>
            <a:miter lim="800000"/>
            <a:headEnd/>
            <a:tailEnd/>
          </a:ln>
        </p:spPr>
      </p:pic>
      <p:pic>
        <p:nvPicPr>
          <p:cNvPr id="8199" name="Picture 7" descr="umd510"/>
          <p:cNvPicPr>
            <a:picLocks noChangeAspect="1" noChangeArrowheads="1"/>
          </p:cNvPicPr>
          <p:nvPr/>
        </p:nvPicPr>
        <p:blipFill>
          <a:blip r:embed="rId7" cstate="print"/>
          <a:srcRect/>
          <a:stretch>
            <a:fillRect/>
          </a:stretch>
        </p:blipFill>
        <p:spPr bwMode="auto">
          <a:xfrm>
            <a:off x="7162800" y="0"/>
            <a:ext cx="990600" cy="990600"/>
          </a:xfrm>
          <a:prstGeom prst="rect">
            <a:avLst/>
          </a:prstGeom>
          <a:noFill/>
          <a:ln w="9525">
            <a:noFill/>
            <a:miter lim="800000"/>
            <a:headEnd/>
            <a:tailEnd/>
          </a:ln>
        </p:spPr>
      </p:pic>
      <p:pic>
        <p:nvPicPr>
          <p:cNvPr id="8200" name="Picture 8" descr="umd392"/>
          <p:cNvPicPr>
            <a:picLocks noChangeAspect="1" noChangeArrowheads="1"/>
          </p:cNvPicPr>
          <p:nvPr/>
        </p:nvPicPr>
        <p:blipFill>
          <a:blip r:embed="rId8" cstate="print"/>
          <a:srcRect/>
          <a:stretch>
            <a:fillRect/>
          </a:stretch>
        </p:blipFill>
        <p:spPr bwMode="auto">
          <a:xfrm>
            <a:off x="5181600" y="0"/>
            <a:ext cx="990600" cy="990600"/>
          </a:xfrm>
          <a:prstGeom prst="rect">
            <a:avLst/>
          </a:prstGeom>
          <a:noFill/>
          <a:ln w="9525">
            <a:noFill/>
            <a:miter lim="800000"/>
            <a:headEnd/>
            <a:tailEnd/>
          </a:ln>
        </p:spPr>
      </p:pic>
      <p:sp>
        <p:nvSpPr>
          <p:cNvPr id="8202" name="Text Box 9"/>
          <p:cNvSpPr txBox="1">
            <a:spLocks noChangeArrowheads="1"/>
          </p:cNvSpPr>
          <p:nvPr/>
        </p:nvSpPr>
        <p:spPr bwMode="auto">
          <a:xfrm>
            <a:off x="5105400" y="3657600"/>
            <a:ext cx="3657600" cy="707886"/>
          </a:xfrm>
          <a:prstGeom prst="rect">
            <a:avLst/>
          </a:prstGeom>
          <a:noFill/>
          <a:ln w="9525">
            <a:noFill/>
            <a:miter lim="800000"/>
            <a:headEnd/>
            <a:tailEnd/>
          </a:ln>
        </p:spPr>
        <p:txBody>
          <a:bodyPr>
            <a:spAutoFit/>
          </a:bodyPr>
          <a:lstStyle/>
          <a:p>
            <a:pPr>
              <a:buClr>
                <a:schemeClr val="tx1"/>
              </a:buClr>
              <a:buSzPct val="75000"/>
              <a:buFontTx/>
              <a:buNone/>
            </a:pPr>
            <a:r>
              <a:rPr lang="en-US" b="1" dirty="0">
                <a:cs typeface="Times New Roman" pitchFamily="18" charset="0"/>
              </a:rPr>
              <a:t>A Guide for UMass Faculty, Researchers and Students </a:t>
            </a:r>
          </a:p>
        </p:txBody>
      </p:sp>
    </p:spTree>
  </p:cSld>
  <p:clrMapOvr>
    <a:masterClrMapping/>
  </p:clrMapOvr>
  <p:transition advTm="0">
    <p:sndAc>
      <p:end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These four steps are an outline</a:t>
            </a:r>
            <a:endParaRPr lang="en-US" sz="2800" dirty="0"/>
          </a:p>
        </p:txBody>
      </p:sp>
      <p:sp>
        <p:nvSpPr>
          <p:cNvPr id="3" name="Content Placeholder 2"/>
          <p:cNvSpPr>
            <a:spLocks noGrp="1"/>
          </p:cNvSpPr>
          <p:nvPr>
            <p:ph idx="1"/>
          </p:nvPr>
        </p:nvSpPr>
        <p:spPr/>
        <p:txBody>
          <a:bodyPr>
            <a:normAutofit lnSpcReduction="10000"/>
          </a:bodyPr>
          <a:lstStyle/>
          <a:p>
            <a:r>
              <a:rPr lang="en-US" sz="2400" dirty="0" smtClean="0"/>
              <a:t>Clearly people spend their lives perfecting the art and science of entrepreneurship</a:t>
            </a:r>
          </a:p>
          <a:p>
            <a:r>
              <a:rPr lang="en-US" sz="2400" dirty="0" smtClean="0"/>
              <a:t>These simple slides are intended to give a UMass faculty member, student or researcher a basic understanding of the entrepreneurial stages from idea to launch</a:t>
            </a:r>
          </a:p>
          <a:p>
            <a:r>
              <a:rPr lang="en-US" sz="2400" dirty="0" smtClean="0"/>
              <a:t>The website lists the university resources available on each campus and system-wide, to assist you with this exciting endeavor –</a:t>
            </a:r>
            <a:r>
              <a:rPr lang="en-US" sz="2400" dirty="0" smtClean="0">
                <a:solidFill>
                  <a:srgbClr val="000000"/>
                </a:solidFill>
              </a:rPr>
              <a:t> there are many people to help if this is your first start-up</a:t>
            </a:r>
          </a:p>
          <a:p>
            <a:r>
              <a:rPr lang="en-US" sz="2400" dirty="0" smtClean="0">
                <a:solidFill>
                  <a:srgbClr val="000000"/>
                </a:solidFill>
              </a:rPr>
              <a:t>We urge you to meet with </a:t>
            </a:r>
            <a:r>
              <a:rPr lang="en-US" sz="2400" dirty="0" smtClean="0">
                <a:solidFill>
                  <a:srgbClr val="000000"/>
                </a:solidFill>
              </a:rPr>
              <a:t>OTCV </a:t>
            </a:r>
            <a:r>
              <a:rPr lang="en-US" sz="2400" dirty="0" smtClean="0">
                <a:solidFill>
                  <a:srgbClr val="000000"/>
                </a:solidFill>
              </a:rPr>
              <a:t>and the MTTC and take advantage of the resources that are available to help you</a:t>
            </a:r>
            <a:endParaRPr lang="en-US" sz="2400" dirty="0" smtClean="0"/>
          </a:p>
          <a:p>
            <a:r>
              <a:rPr lang="en-US" sz="2400" dirty="0" smtClean="0"/>
              <a:t>Good luck!</a:t>
            </a:r>
            <a:endParaRPr lang="en-US" sz="24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D5CC1F88-2B89-4233-8136-B562C132A255}" type="slidenum">
              <a:rPr lang="en-US" smtClean="0"/>
              <a:t>10</a:t>
            </a:fld>
            <a:endParaRPr lang="en-US"/>
          </a:p>
        </p:txBody>
      </p:sp>
    </p:spTree>
    <p:extLst>
      <p:ext uri="{BB962C8B-B14F-4D97-AF65-F5344CB8AC3E}">
        <p14:creationId xmlns:p14="http://schemas.microsoft.com/office/powerpoint/2010/main" val="1138091613"/>
      </p:ext>
    </p:extLst>
  </p:cSld>
  <p:clrMapOvr>
    <a:masterClrMapping/>
  </p:clrMapOvr>
  <p:transition advTm="0">
    <p:sndAc>
      <p:end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of Contents</a:t>
            </a:r>
            <a:endParaRPr lang="en-US" dirty="0"/>
          </a:p>
        </p:txBody>
      </p:sp>
      <p:sp>
        <p:nvSpPr>
          <p:cNvPr id="3" name="Content Placeholder 2"/>
          <p:cNvSpPr>
            <a:spLocks noGrp="1"/>
          </p:cNvSpPr>
          <p:nvPr>
            <p:ph sz="quarter" idx="1"/>
          </p:nvPr>
        </p:nvSpPr>
        <p:spPr/>
        <p:txBody>
          <a:bodyPr>
            <a:normAutofit fontScale="92500" lnSpcReduction="20000"/>
          </a:bodyPr>
          <a:lstStyle/>
          <a:p>
            <a:pPr lvl="0"/>
            <a:r>
              <a:rPr lang="en-US" dirty="0"/>
              <a:t>So you want to start a company?</a:t>
            </a:r>
          </a:p>
          <a:p>
            <a:pPr lvl="0"/>
            <a:r>
              <a:rPr lang="en-US" dirty="0"/>
              <a:t>Guidelines for UMass Start-ups</a:t>
            </a:r>
          </a:p>
          <a:p>
            <a:pPr lvl="0"/>
            <a:r>
              <a:rPr lang="en-US" dirty="0" smtClean="0"/>
              <a:t>The Four Stage Approach </a:t>
            </a:r>
            <a:r>
              <a:rPr lang="en-US" dirty="0"/>
              <a:t>to How to Start a New Company</a:t>
            </a:r>
          </a:p>
          <a:p>
            <a:pPr lvl="0"/>
            <a:r>
              <a:rPr lang="en-US" dirty="0"/>
              <a:t>But before you start ….</a:t>
            </a:r>
          </a:p>
          <a:p>
            <a:pPr lvl="0"/>
            <a:r>
              <a:rPr lang="en-US" dirty="0"/>
              <a:t>Stage 1 --On Your Marks -- Determining Market Value </a:t>
            </a:r>
          </a:p>
          <a:p>
            <a:pPr lvl="0"/>
            <a:r>
              <a:rPr lang="en-US" dirty="0"/>
              <a:t>Stage 2 – Get Ready! -- Can the Start-up Meet the Market Needs?</a:t>
            </a:r>
          </a:p>
          <a:p>
            <a:pPr lvl="0"/>
            <a:r>
              <a:rPr lang="en-US" dirty="0"/>
              <a:t>Stage 3 - Get Set!-- Start-up Plan for Success </a:t>
            </a:r>
          </a:p>
          <a:p>
            <a:pPr lvl="0"/>
            <a:r>
              <a:rPr lang="en-US" dirty="0"/>
              <a:t>Stage 4 – GO!! -- Launch and Operate</a:t>
            </a:r>
          </a:p>
          <a:p>
            <a:pPr lvl="0"/>
            <a:r>
              <a:rPr lang="en-US" dirty="0" smtClean="0"/>
              <a:t>Summary</a:t>
            </a:r>
            <a:endParaRPr lang="en-US" dirty="0"/>
          </a:p>
          <a:p>
            <a:pPr marL="0" indent="0">
              <a:buNone/>
            </a:pPr>
            <a:endParaRPr lang="en-US" dirty="0"/>
          </a:p>
        </p:txBody>
      </p:sp>
      <p:sp>
        <p:nvSpPr>
          <p:cNvPr id="4" name="Slide Number Placeholder 3"/>
          <p:cNvSpPr>
            <a:spLocks noGrp="1"/>
          </p:cNvSpPr>
          <p:nvPr>
            <p:ph type="sldNum" sz="quarter" idx="11"/>
          </p:nvPr>
        </p:nvSpPr>
        <p:spPr>
          <a:prstGeom prst="rect">
            <a:avLst/>
          </a:prstGeom>
        </p:spPr>
        <p:txBody>
          <a:bodyPr>
            <a:normAutofit fontScale="85000" lnSpcReduction="20000"/>
          </a:bodyPr>
          <a:lstStyle/>
          <a:p>
            <a:endParaRPr lang="en-US" dirty="0"/>
          </a:p>
        </p:txBody>
      </p:sp>
    </p:spTree>
    <p:extLst>
      <p:ext uri="{BB962C8B-B14F-4D97-AF65-F5344CB8AC3E}">
        <p14:creationId xmlns:p14="http://schemas.microsoft.com/office/powerpoint/2010/main" val="3026050773"/>
      </p:ext>
    </p:extLst>
  </p:cSld>
  <p:clrMapOvr>
    <a:masterClrMapping/>
  </p:clrMapOvr>
  <p:transition advTm="0">
    <p:sndAc>
      <p:end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Guidelines for UMass </a:t>
            </a:r>
            <a:r>
              <a:rPr lang="en-US" sz="2800" dirty="0"/>
              <a:t>S</a:t>
            </a:r>
            <a:r>
              <a:rPr lang="en-US" sz="2800" dirty="0" smtClean="0"/>
              <a:t>tart-ups</a:t>
            </a:r>
            <a:endParaRPr lang="en-US" sz="2800" dirty="0"/>
          </a:p>
        </p:txBody>
      </p:sp>
      <p:sp>
        <p:nvSpPr>
          <p:cNvPr id="3" name="Content Placeholder 2"/>
          <p:cNvSpPr>
            <a:spLocks noGrp="1"/>
          </p:cNvSpPr>
          <p:nvPr>
            <p:ph idx="1"/>
          </p:nvPr>
        </p:nvSpPr>
        <p:spPr/>
        <p:txBody>
          <a:bodyPr>
            <a:normAutofit/>
          </a:bodyPr>
          <a:lstStyle/>
          <a:p>
            <a:r>
              <a:rPr lang="en-US" sz="1800" dirty="0" smtClean="0"/>
              <a:t>These guidelines apply to most  start-ups  whether </a:t>
            </a:r>
            <a:r>
              <a:rPr lang="en-US" sz="1800" dirty="0"/>
              <a:t>you’re a student, researcher or faculty member, </a:t>
            </a:r>
            <a:endParaRPr lang="en-US" sz="1800" dirty="0" smtClean="0"/>
          </a:p>
          <a:p>
            <a:r>
              <a:rPr lang="en-US" sz="1800" dirty="0" smtClean="0"/>
              <a:t>These guidelines are taken from best practices and are consistent with other schools and used by investors and entrepreneurs</a:t>
            </a:r>
          </a:p>
          <a:p>
            <a:r>
              <a:rPr lang="en-US" sz="1800" dirty="0" smtClean="0"/>
              <a:t>If you find these concepts daunting, there are resources immediately available to help you understand these slides – for example, see:</a:t>
            </a:r>
          </a:p>
          <a:p>
            <a:pPr lvl="1"/>
            <a:r>
              <a:rPr lang="en-US" sz="1800" dirty="0" smtClean="0"/>
              <a:t>The resources that are available to you on your campus</a:t>
            </a:r>
          </a:p>
          <a:p>
            <a:pPr lvl="1"/>
            <a:r>
              <a:rPr lang="en-US" sz="1800" dirty="0" smtClean="0"/>
              <a:t>OTCV </a:t>
            </a:r>
            <a:r>
              <a:rPr lang="en-US" sz="1800" dirty="0" smtClean="0"/>
              <a:t>in the President's office will also work with and help direct you to other resources</a:t>
            </a:r>
          </a:p>
          <a:p>
            <a:pPr lvl="1"/>
            <a:r>
              <a:rPr lang="en-US" sz="1800" dirty="0" smtClean="0"/>
              <a:t>Massachusetts </a:t>
            </a:r>
            <a:r>
              <a:rPr lang="en-US" sz="1800" dirty="0"/>
              <a:t>Technology Transfer Center (MTTC), which offers several services to assist UMass personnel with start-up: </a:t>
            </a:r>
            <a:br>
              <a:rPr lang="en-US" sz="1800" dirty="0"/>
            </a:br>
            <a:r>
              <a:rPr lang="en-US" sz="1800" dirty="0">
                <a:hlinkClick r:id="rId2"/>
              </a:rPr>
              <a:t>http://www.mattcenter.org/</a:t>
            </a:r>
            <a:endParaRPr lang="en-US" sz="1800" dirty="0"/>
          </a:p>
          <a:p>
            <a:pPr lvl="1"/>
            <a:endParaRPr lang="en-US" sz="1800" dirty="0" smtClean="0"/>
          </a:p>
          <a:p>
            <a:pPr marL="366713" lvl="1" indent="0">
              <a:buNone/>
            </a:pPr>
            <a:endParaRPr lang="en-US" sz="1800" dirty="0"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D5CC1F88-2B89-4233-8136-B562C132A255}" type="slidenum">
              <a:rPr lang="en-US" smtClean="0"/>
              <a:t>3</a:t>
            </a:fld>
            <a:endParaRPr lang="en-US"/>
          </a:p>
        </p:txBody>
      </p:sp>
    </p:spTree>
    <p:extLst>
      <p:ext uri="{BB962C8B-B14F-4D97-AF65-F5344CB8AC3E}">
        <p14:creationId xmlns:p14="http://schemas.microsoft.com/office/powerpoint/2010/main" val="4169582438"/>
      </p:ext>
    </p:extLst>
  </p:cSld>
  <p:clrMapOvr>
    <a:masterClrMapping/>
  </p:clrMapOvr>
  <p:transition advTm="0">
    <p:sndAc>
      <p:end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FOUR STAGE Approach to How to Start a New Company</a:t>
            </a:r>
            <a:endParaRPr lang="en-US" sz="2800" dirty="0"/>
          </a:p>
        </p:txBody>
      </p:sp>
      <p:sp>
        <p:nvSpPr>
          <p:cNvPr id="3" name="Slide Number Placeholder 2"/>
          <p:cNvSpPr>
            <a:spLocks noGrp="1"/>
          </p:cNvSpPr>
          <p:nvPr>
            <p:ph type="sldNum" sz="quarter" idx="4294967295"/>
          </p:nvPr>
        </p:nvSpPr>
        <p:spPr>
          <a:xfrm>
            <a:off x="6553200" y="6356350"/>
            <a:ext cx="2133600" cy="365125"/>
          </a:xfrm>
          <a:prstGeom prst="rect">
            <a:avLst/>
          </a:prstGeom>
        </p:spPr>
        <p:txBody>
          <a:bodyPr/>
          <a:lstStyle/>
          <a:p>
            <a:fld id="{D5CC1F88-2B89-4233-8136-B562C132A255}" type="slidenum">
              <a:rPr lang="en-US" smtClean="0"/>
              <a:t>4</a:t>
            </a:fld>
            <a:endParaRPr lang="en-US"/>
          </a:p>
        </p:txBody>
      </p:sp>
      <p:sp>
        <p:nvSpPr>
          <p:cNvPr id="4" name="Pentagon 3"/>
          <p:cNvSpPr/>
          <p:nvPr/>
        </p:nvSpPr>
        <p:spPr>
          <a:xfrm>
            <a:off x="609600" y="2057400"/>
            <a:ext cx="1905000" cy="10668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09600" y="2058447"/>
            <a:ext cx="1752600" cy="972574"/>
          </a:xfrm>
          <a:prstGeom prst="rect">
            <a:avLst/>
          </a:prstGeom>
          <a:noFill/>
        </p:spPr>
        <p:txBody>
          <a:bodyPr wrap="square" rtlCol="0">
            <a:spAutoFit/>
          </a:bodyPr>
          <a:lstStyle/>
          <a:p>
            <a:pPr marL="171450" indent="-171450">
              <a:buFont typeface="Arial" pitchFamily="34" charset="0"/>
              <a:buChar char="•"/>
            </a:pPr>
            <a:r>
              <a:rPr lang="en-US" sz="1100" b="1" dirty="0">
                <a:solidFill>
                  <a:schemeClr val="bg1"/>
                </a:solidFill>
              </a:rPr>
              <a:t>Stage 1 – on your marks!</a:t>
            </a:r>
          </a:p>
          <a:p>
            <a:pPr marL="171450" indent="-171450">
              <a:buFont typeface="Arial" pitchFamily="34" charset="0"/>
              <a:buChar char="•"/>
            </a:pPr>
            <a:r>
              <a:rPr lang="en-US" sz="1100" b="1" dirty="0">
                <a:solidFill>
                  <a:schemeClr val="bg1"/>
                </a:solidFill>
              </a:rPr>
              <a:t>Test your idea: make sure you’re solving a real-world </a:t>
            </a:r>
            <a:r>
              <a:rPr lang="en-US" sz="1100" b="1" dirty="0" smtClean="0">
                <a:solidFill>
                  <a:schemeClr val="bg1"/>
                </a:solidFill>
              </a:rPr>
              <a:t>problem</a:t>
            </a:r>
            <a:endParaRPr lang="en-US" sz="1100" b="1" dirty="0">
              <a:solidFill>
                <a:schemeClr val="bg1"/>
              </a:solidFill>
            </a:endParaRPr>
          </a:p>
        </p:txBody>
      </p:sp>
      <p:sp>
        <p:nvSpPr>
          <p:cNvPr id="6" name="Pentagon 5"/>
          <p:cNvSpPr/>
          <p:nvPr/>
        </p:nvSpPr>
        <p:spPr>
          <a:xfrm>
            <a:off x="2667000" y="2057400"/>
            <a:ext cx="1905000" cy="10668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667000" y="2058447"/>
            <a:ext cx="1752600" cy="972574"/>
          </a:xfrm>
          <a:prstGeom prst="rect">
            <a:avLst/>
          </a:prstGeom>
          <a:noFill/>
        </p:spPr>
        <p:txBody>
          <a:bodyPr wrap="square" rtlCol="0">
            <a:spAutoFit/>
          </a:bodyPr>
          <a:lstStyle/>
          <a:p>
            <a:pPr marL="171450" indent="-171450">
              <a:buFont typeface="Arial" pitchFamily="34" charset="0"/>
              <a:buChar char="•"/>
            </a:pPr>
            <a:r>
              <a:rPr lang="en-US" sz="1100" b="1" dirty="0" smtClean="0">
                <a:solidFill>
                  <a:schemeClr val="bg1"/>
                </a:solidFill>
              </a:rPr>
              <a:t>Stage </a:t>
            </a:r>
            <a:r>
              <a:rPr lang="en-US" sz="1100" b="1" dirty="0">
                <a:solidFill>
                  <a:schemeClr val="bg1"/>
                </a:solidFill>
              </a:rPr>
              <a:t>2 – get ready! </a:t>
            </a:r>
            <a:endParaRPr lang="en-US" sz="1100" b="1" dirty="0" smtClean="0">
              <a:solidFill>
                <a:schemeClr val="bg1"/>
              </a:solidFill>
            </a:endParaRPr>
          </a:p>
          <a:p>
            <a:pPr marL="171450" indent="-171450">
              <a:buFont typeface="Arial" pitchFamily="34" charset="0"/>
              <a:buChar char="•"/>
            </a:pPr>
            <a:r>
              <a:rPr lang="en-US" sz="1100" b="1" dirty="0" smtClean="0">
                <a:solidFill>
                  <a:schemeClr val="bg1"/>
                </a:solidFill>
              </a:rPr>
              <a:t>Understand </a:t>
            </a:r>
            <a:r>
              <a:rPr lang="en-US" sz="1100" b="1" dirty="0">
                <a:solidFill>
                  <a:schemeClr val="bg1"/>
                </a:solidFill>
              </a:rPr>
              <a:t>your market and confirm a start-up is the best way to reach that market</a:t>
            </a:r>
          </a:p>
        </p:txBody>
      </p:sp>
      <p:sp>
        <p:nvSpPr>
          <p:cNvPr id="8" name="Pentagon 7"/>
          <p:cNvSpPr/>
          <p:nvPr/>
        </p:nvSpPr>
        <p:spPr>
          <a:xfrm>
            <a:off x="4724400" y="2057400"/>
            <a:ext cx="1905000" cy="10668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724400" y="2058447"/>
            <a:ext cx="1600200" cy="1141851"/>
          </a:xfrm>
          <a:prstGeom prst="rect">
            <a:avLst/>
          </a:prstGeom>
          <a:noFill/>
        </p:spPr>
        <p:txBody>
          <a:bodyPr wrap="square" rtlCol="0">
            <a:spAutoFit/>
          </a:bodyPr>
          <a:lstStyle/>
          <a:p>
            <a:pPr marL="171450" indent="-171450">
              <a:buFont typeface="Arial" pitchFamily="34" charset="0"/>
              <a:buChar char="•"/>
            </a:pPr>
            <a:r>
              <a:rPr lang="en-US" sz="1100" b="1" dirty="0">
                <a:solidFill>
                  <a:schemeClr val="bg1"/>
                </a:solidFill>
              </a:rPr>
              <a:t>Stage 3 - get </a:t>
            </a:r>
            <a:r>
              <a:rPr lang="en-US" sz="1100" b="1" dirty="0" smtClean="0">
                <a:solidFill>
                  <a:schemeClr val="bg1"/>
                </a:solidFill>
              </a:rPr>
              <a:t>set!</a:t>
            </a:r>
          </a:p>
          <a:p>
            <a:pPr marL="171450" indent="-171450">
              <a:buFont typeface="Arial" pitchFamily="34" charset="0"/>
              <a:buChar char="•"/>
            </a:pPr>
            <a:r>
              <a:rPr lang="en-US" sz="1100" b="1" dirty="0" smtClean="0">
                <a:solidFill>
                  <a:schemeClr val="bg1"/>
                </a:solidFill>
              </a:rPr>
              <a:t>Develop </a:t>
            </a:r>
            <a:r>
              <a:rPr lang="en-US" sz="1100" b="1" dirty="0">
                <a:solidFill>
                  <a:schemeClr val="bg1"/>
                </a:solidFill>
              </a:rPr>
              <a:t>a </a:t>
            </a:r>
            <a:r>
              <a:rPr lang="en-US" sz="1100" b="1" dirty="0" smtClean="0">
                <a:solidFill>
                  <a:schemeClr val="bg1"/>
                </a:solidFill>
              </a:rPr>
              <a:t>business </a:t>
            </a:r>
            <a:r>
              <a:rPr lang="en-US" sz="1100" b="1" dirty="0">
                <a:solidFill>
                  <a:schemeClr val="bg1"/>
                </a:solidFill>
              </a:rPr>
              <a:t>plan and put together the elements of the </a:t>
            </a:r>
            <a:r>
              <a:rPr lang="en-US" sz="1100" b="1" dirty="0" smtClean="0">
                <a:solidFill>
                  <a:schemeClr val="bg1"/>
                </a:solidFill>
              </a:rPr>
              <a:t>company</a:t>
            </a:r>
            <a:endParaRPr lang="en-US" sz="1100" b="1" dirty="0">
              <a:solidFill>
                <a:schemeClr val="bg1"/>
              </a:solidFill>
            </a:endParaRPr>
          </a:p>
        </p:txBody>
      </p:sp>
      <p:sp>
        <p:nvSpPr>
          <p:cNvPr id="10" name="Pentagon 9"/>
          <p:cNvSpPr/>
          <p:nvPr/>
        </p:nvSpPr>
        <p:spPr>
          <a:xfrm>
            <a:off x="6781800" y="2057400"/>
            <a:ext cx="1905000" cy="106680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781800" y="2058447"/>
            <a:ext cx="1600200" cy="837152"/>
          </a:xfrm>
          <a:prstGeom prst="rect">
            <a:avLst/>
          </a:prstGeom>
          <a:noFill/>
        </p:spPr>
        <p:txBody>
          <a:bodyPr wrap="square" rtlCol="0">
            <a:spAutoFit/>
          </a:bodyPr>
          <a:lstStyle/>
          <a:p>
            <a:pPr marL="171450" indent="-171450">
              <a:buFont typeface="Arial" pitchFamily="34" charset="0"/>
              <a:buChar char="•"/>
            </a:pPr>
            <a:r>
              <a:rPr lang="en-US" sz="1100" b="1" dirty="0">
                <a:solidFill>
                  <a:schemeClr val="bg1"/>
                </a:solidFill>
              </a:rPr>
              <a:t>Stage 4 - GO</a:t>
            </a:r>
            <a:r>
              <a:rPr lang="en-US" sz="1100" b="1" dirty="0" smtClean="0">
                <a:solidFill>
                  <a:schemeClr val="bg1"/>
                </a:solidFill>
              </a:rPr>
              <a:t>!!</a:t>
            </a:r>
          </a:p>
          <a:p>
            <a:pPr marL="171450" indent="-171450">
              <a:buFont typeface="Arial" pitchFamily="34" charset="0"/>
              <a:buChar char="•"/>
            </a:pPr>
            <a:r>
              <a:rPr lang="en-US" sz="1100" b="1" dirty="0" smtClean="0">
                <a:solidFill>
                  <a:schemeClr val="bg1"/>
                </a:solidFill>
              </a:rPr>
              <a:t>Launching </a:t>
            </a:r>
            <a:r>
              <a:rPr lang="en-US" sz="1100" b="1" dirty="0">
                <a:solidFill>
                  <a:schemeClr val="bg1"/>
                </a:solidFill>
              </a:rPr>
              <a:t>the </a:t>
            </a:r>
            <a:r>
              <a:rPr lang="en-US" sz="1100" b="1" dirty="0" smtClean="0">
                <a:solidFill>
                  <a:schemeClr val="bg1"/>
                </a:solidFill>
              </a:rPr>
              <a:t>company.</a:t>
            </a:r>
          </a:p>
          <a:p>
            <a:pPr>
              <a:buNone/>
            </a:pPr>
            <a:endParaRPr lang="en-US" sz="1100" b="1" dirty="0">
              <a:solidFill>
                <a:schemeClr val="bg1"/>
              </a:solidFill>
            </a:endParaRPr>
          </a:p>
        </p:txBody>
      </p:sp>
      <p:sp>
        <p:nvSpPr>
          <p:cNvPr id="13" name="TextBox 12"/>
          <p:cNvSpPr txBox="1"/>
          <p:nvPr/>
        </p:nvSpPr>
        <p:spPr>
          <a:xfrm>
            <a:off x="609600" y="3917085"/>
            <a:ext cx="6781800" cy="1446550"/>
          </a:xfrm>
          <a:prstGeom prst="rect">
            <a:avLst/>
          </a:prstGeom>
          <a:noFill/>
        </p:spPr>
        <p:txBody>
          <a:bodyPr wrap="square" rtlCol="0">
            <a:spAutoFit/>
          </a:bodyPr>
          <a:lstStyle/>
          <a:p>
            <a:pPr marL="342900" indent="-342900">
              <a:buFont typeface="Wingdings" pitchFamily="2" charset="2"/>
              <a:buChar char="Ø"/>
            </a:pPr>
            <a:r>
              <a:rPr lang="en-US" dirty="0"/>
              <a:t>E</a:t>
            </a:r>
            <a:r>
              <a:rPr lang="en-US" dirty="0" smtClean="0"/>
              <a:t>ach start-up is unique and may follow a modified approach!  </a:t>
            </a:r>
          </a:p>
          <a:p>
            <a:pPr marL="342900" indent="-342900">
              <a:buFont typeface="Wingdings" pitchFamily="2" charset="2"/>
              <a:buChar char="Ø"/>
            </a:pPr>
            <a:endParaRPr lang="en-US" dirty="0"/>
          </a:p>
          <a:p>
            <a:pPr marL="342900" indent="-342900">
              <a:buFont typeface="Wingdings" pitchFamily="2" charset="2"/>
              <a:buChar char="Ø"/>
            </a:pPr>
            <a:r>
              <a:rPr lang="en-US" dirty="0" smtClean="0"/>
              <a:t>OTCV </a:t>
            </a:r>
            <a:r>
              <a:rPr lang="en-US" dirty="0" smtClean="0"/>
              <a:t>and the MTTC can help you plan meeting  the intended outcome of this approach </a:t>
            </a:r>
            <a:endParaRPr lang="en-US" dirty="0"/>
          </a:p>
        </p:txBody>
      </p:sp>
    </p:spTree>
    <p:extLst>
      <p:ext uri="{BB962C8B-B14F-4D97-AF65-F5344CB8AC3E}">
        <p14:creationId xmlns:p14="http://schemas.microsoft.com/office/powerpoint/2010/main" val="1118799156"/>
      </p:ext>
    </p:extLst>
  </p:cSld>
  <p:clrMapOvr>
    <a:masterClrMapping/>
  </p:clrMapOvr>
  <p:transition advTm="0">
    <p:sndAc>
      <p:end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before you start ….</a:t>
            </a:r>
            <a:endParaRPr lang="en-US" dirty="0"/>
          </a:p>
        </p:txBody>
      </p:sp>
      <p:sp>
        <p:nvSpPr>
          <p:cNvPr id="3" name="Content Placeholder 2"/>
          <p:cNvSpPr>
            <a:spLocks noGrp="1"/>
          </p:cNvSpPr>
          <p:nvPr>
            <p:ph idx="1"/>
          </p:nvPr>
        </p:nvSpPr>
        <p:spPr/>
        <p:txBody>
          <a:bodyPr>
            <a:normAutofit/>
          </a:bodyPr>
          <a:lstStyle/>
          <a:p>
            <a:r>
              <a:rPr lang="en-US" dirty="0" smtClean="0"/>
              <a:t>Be sure to contact </a:t>
            </a:r>
            <a:r>
              <a:rPr lang="en-US" dirty="0" smtClean="0"/>
              <a:t>OTCV </a:t>
            </a:r>
            <a:r>
              <a:rPr lang="en-US" dirty="0" smtClean="0"/>
              <a:t>as early as possible to inform them of your idea and your plans to start a company</a:t>
            </a:r>
          </a:p>
          <a:p>
            <a:r>
              <a:rPr lang="en-US" dirty="0" smtClean="0"/>
              <a:t>Work with </a:t>
            </a:r>
            <a:r>
              <a:rPr lang="en-US" dirty="0" smtClean="0"/>
              <a:t>OTCV </a:t>
            </a:r>
            <a:r>
              <a:rPr lang="en-US" dirty="0" smtClean="0"/>
              <a:t>to begin the process of protecting intellectual property rights to your idea, to the extent possible.</a:t>
            </a:r>
          </a:p>
          <a:p>
            <a:r>
              <a:rPr lang="en-US" dirty="0" smtClean="0"/>
              <a:t>Identify your “core” team of founders – the group you will work with to move your ideas forward.</a:t>
            </a:r>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D5CC1F88-2B89-4233-8136-B562C132A255}" type="slidenum">
              <a:rPr lang="en-US" smtClean="0"/>
              <a:t>5</a:t>
            </a:fld>
            <a:endParaRPr lang="en-US"/>
          </a:p>
        </p:txBody>
      </p:sp>
    </p:spTree>
    <p:extLst>
      <p:ext uri="{BB962C8B-B14F-4D97-AF65-F5344CB8AC3E}">
        <p14:creationId xmlns:p14="http://schemas.microsoft.com/office/powerpoint/2010/main" val="357144351"/>
      </p:ext>
    </p:extLst>
  </p:cSld>
  <p:clrMapOvr>
    <a:masterClrMapping/>
  </p:clrMapOvr>
  <p:transition advTm="0">
    <p:sndAc>
      <p:end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The First </a:t>
            </a:r>
            <a:r>
              <a:rPr lang="en-US" sz="2800" dirty="0"/>
              <a:t>S</a:t>
            </a:r>
            <a:r>
              <a:rPr lang="en-US" sz="2800" dirty="0" smtClean="0"/>
              <a:t>tage –Determining Market Potential</a:t>
            </a:r>
            <a:endParaRPr lang="en-US" sz="2800" dirty="0"/>
          </a:p>
        </p:txBody>
      </p:sp>
      <p:sp>
        <p:nvSpPr>
          <p:cNvPr id="3" name="Content Placeholder 2"/>
          <p:cNvSpPr>
            <a:spLocks noGrp="1"/>
          </p:cNvSpPr>
          <p:nvPr>
            <p:ph idx="1"/>
          </p:nvPr>
        </p:nvSpPr>
        <p:spPr>
          <a:xfrm>
            <a:off x="533400" y="2203622"/>
            <a:ext cx="8382000" cy="4197178"/>
          </a:xfrm>
        </p:spPr>
        <p:txBody>
          <a:bodyPr>
            <a:normAutofit fontScale="85000" lnSpcReduction="20000"/>
          </a:bodyPr>
          <a:lstStyle/>
          <a:p>
            <a:pPr marL="0" indent="0">
              <a:buNone/>
            </a:pPr>
            <a:r>
              <a:rPr lang="en-US" sz="1600" dirty="0" smtClean="0"/>
              <a:t>Address the following to determine if the idea has commercial value:</a:t>
            </a:r>
          </a:p>
          <a:p>
            <a:r>
              <a:rPr lang="en-US" sz="1600" dirty="0"/>
              <a:t>A</a:t>
            </a:r>
            <a:r>
              <a:rPr lang="en-US" sz="1600" dirty="0" smtClean="0"/>
              <a:t>rticulate </a:t>
            </a:r>
            <a:r>
              <a:rPr lang="en-US" sz="1600" dirty="0"/>
              <a:t>a </a:t>
            </a:r>
            <a:r>
              <a:rPr lang="en-US" sz="1600" dirty="0" smtClean="0"/>
              <a:t>significant market need </a:t>
            </a:r>
            <a:r>
              <a:rPr lang="en-US" sz="1600" dirty="0"/>
              <a:t>that </a:t>
            </a:r>
            <a:r>
              <a:rPr lang="en-US" sz="1600" dirty="0" smtClean="0"/>
              <a:t>for </a:t>
            </a:r>
            <a:r>
              <a:rPr lang="en-US" sz="1600" dirty="0"/>
              <a:t>which </a:t>
            </a:r>
            <a:r>
              <a:rPr lang="en-US" sz="1600" dirty="0" smtClean="0"/>
              <a:t>your idea </a:t>
            </a:r>
            <a:r>
              <a:rPr lang="en-US" sz="1600" dirty="0"/>
              <a:t>is a </a:t>
            </a:r>
            <a:r>
              <a:rPr lang="en-US" sz="1600" dirty="0" smtClean="0"/>
              <a:t>solution</a:t>
            </a:r>
            <a:endParaRPr lang="en-US" sz="1600" dirty="0"/>
          </a:p>
          <a:p>
            <a:r>
              <a:rPr lang="en-US" sz="1600" dirty="0" smtClean="0"/>
              <a:t>Describe specifically the customer - who will buy this and why</a:t>
            </a:r>
          </a:p>
          <a:p>
            <a:r>
              <a:rPr lang="en-US" sz="1600" dirty="0"/>
              <a:t>N</a:t>
            </a:r>
            <a:r>
              <a:rPr lang="en-US" sz="1600" dirty="0" smtClean="0"/>
              <a:t>ame a similar product or service on the market that is similar to this idea. How </a:t>
            </a:r>
            <a:r>
              <a:rPr lang="en-US" sz="1600" dirty="0"/>
              <a:t>are customers solving </a:t>
            </a:r>
            <a:r>
              <a:rPr lang="en-US" sz="1600" dirty="0" smtClean="0"/>
              <a:t>this problem today?</a:t>
            </a:r>
          </a:p>
          <a:p>
            <a:pPr>
              <a:buFont typeface="Wingdings" pitchFamily="2" charset="2"/>
              <a:buChar char="Ø"/>
            </a:pPr>
            <a:r>
              <a:rPr lang="en-US" sz="1600" dirty="0" smtClean="0"/>
              <a:t>Strong start-up ideas can identify a need in the market for which the idea is a much better potential solution</a:t>
            </a:r>
          </a:p>
          <a:p>
            <a:pPr>
              <a:buFont typeface="Wingdings" pitchFamily="2" charset="2"/>
              <a:buChar char="Ø"/>
            </a:pPr>
            <a:r>
              <a:rPr lang="en-US" sz="1600" dirty="0" smtClean="0"/>
              <a:t>Start by thinking about the idea in terms of customers and customer need. After all, without customers, there is no business! – A “technology in search of a market” may not be a good candidate for a start-up.</a:t>
            </a:r>
          </a:p>
          <a:p>
            <a:pPr marL="0" indent="0">
              <a:buNone/>
            </a:pPr>
            <a:endParaRPr lang="en-US" sz="900" dirty="0" smtClean="0"/>
          </a:p>
          <a:p>
            <a:pPr marL="0" indent="0">
              <a:buNone/>
            </a:pPr>
            <a:r>
              <a:rPr lang="en-US" sz="1600" dirty="0" smtClean="0"/>
              <a:t>POINTS TO CONSIDER:</a:t>
            </a:r>
          </a:p>
          <a:p>
            <a:r>
              <a:rPr lang="en-US" sz="1600" dirty="0"/>
              <a:t>S</a:t>
            </a:r>
            <a:r>
              <a:rPr lang="en-US" sz="1600" dirty="0" smtClean="0"/>
              <a:t>tart-ups are not for everyone. Talk with (many) others who have started companies to learn from their experience and the commitments they have made</a:t>
            </a:r>
          </a:p>
          <a:p>
            <a:r>
              <a:rPr lang="en-US" sz="1600" dirty="0" smtClean="0"/>
              <a:t>When should you find a business partner entrepreneur to help you? </a:t>
            </a:r>
            <a:r>
              <a:rPr lang="en-US" sz="1600" dirty="0" smtClean="0"/>
              <a:t>OTCV </a:t>
            </a:r>
            <a:r>
              <a:rPr lang="en-US" sz="1600" dirty="0" smtClean="0"/>
              <a:t>can assist you. You may want outside help right away or perhaps you would like to undertake this project alone for a while</a:t>
            </a:r>
          </a:p>
          <a:p>
            <a:r>
              <a:rPr lang="en-US" sz="1600" dirty="0" smtClean="0"/>
              <a:t>At this stage, do not concern yourself with finances, product development, operating a company or any of the issues surrounding and involving an actual company</a:t>
            </a:r>
          </a:p>
          <a:p>
            <a:r>
              <a:rPr lang="en-US" sz="1600" dirty="0" smtClean="0"/>
              <a:t>Concentrate on the customers and what they need</a:t>
            </a:r>
          </a:p>
          <a:p>
            <a:endParaRPr lang="en-US" sz="1600" dirty="0" smtClean="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D5CC1F88-2B89-4233-8136-B562C132A255}" type="slidenum">
              <a:rPr lang="en-US" smtClean="0"/>
              <a:t>6</a:t>
            </a:fld>
            <a:endParaRPr lang="en-US"/>
          </a:p>
        </p:txBody>
      </p:sp>
      <p:sp>
        <p:nvSpPr>
          <p:cNvPr id="5" name="Content Placeholder 2"/>
          <p:cNvSpPr txBox="1">
            <a:spLocks/>
          </p:cNvSpPr>
          <p:nvPr/>
        </p:nvSpPr>
        <p:spPr>
          <a:xfrm>
            <a:off x="457200" y="1524000"/>
            <a:ext cx="8229600" cy="762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t>Stage 1 – On </a:t>
            </a:r>
            <a:r>
              <a:rPr lang="en-US" sz="1600" b="1" dirty="0"/>
              <a:t>Y</a:t>
            </a:r>
            <a:r>
              <a:rPr lang="en-US" sz="1600" b="1" dirty="0" smtClean="0"/>
              <a:t>our </a:t>
            </a:r>
            <a:r>
              <a:rPr lang="en-US" sz="1600" b="1" dirty="0"/>
              <a:t>M</a:t>
            </a:r>
            <a:r>
              <a:rPr lang="en-US" sz="1600" b="1" dirty="0" smtClean="0"/>
              <a:t>arks!</a:t>
            </a:r>
          </a:p>
          <a:p>
            <a:pPr marL="0" indent="0">
              <a:buFont typeface="Arial" pitchFamily="34" charset="0"/>
              <a:buNone/>
            </a:pPr>
            <a:r>
              <a:rPr lang="en-US" sz="1600" b="1" dirty="0" smtClean="0"/>
              <a:t>Test the idea: make sure the idea is solving a real-world problem</a:t>
            </a:r>
          </a:p>
        </p:txBody>
      </p:sp>
    </p:spTree>
    <p:extLst>
      <p:ext uri="{BB962C8B-B14F-4D97-AF65-F5344CB8AC3E}">
        <p14:creationId xmlns:p14="http://schemas.microsoft.com/office/powerpoint/2010/main" val="3197750851"/>
      </p:ext>
    </p:extLst>
  </p:cSld>
  <p:clrMapOvr>
    <a:masterClrMapping/>
  </p:clrMapOvr>
  <p:transition advTm="0">
    <p:sndAc>
      <p:end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Stage 2 –Can the Start-up Meet the Market Needs?</a:t>
            </a:r>
            <a:endParaRPr lang="en-US" sz="2800" dirty="0"/>
          </a:p>
        </p:txBody>
      </p:sp>
      <p:sp>
        <p:nvSpPr>
          <p:cNvPr id="3" name="Content Placeholder 2"/>
          <p:cNvSpPr>
            <a:spLocks noGrp="1"/>
          </p:cNvSpPr>
          <p:nvPr>
            <p:ph idx="1"/>
          </p:nvPr>
        </p:nvSpPr>
        <p:spPr>
          <a:xfrm>
            <a:off x="457200" y="1524000"/>
            <a:ext cx="8229600" cy="914400"/>
          </a:xfrm>
        </p:spPr>
        <p:txBody>
          <a:bodyPr>
            <a:normAutofit/>
          </a:bodyPr>
          <a:lstStyle/>
          <a:p>
            <a:r>
              <a:rPr lang="en-US" sz="1600" b="1" dirty="0" smtClean="0"/>
              <a:t>Stage 2 – Get </a:t>
            </a:r>
            <a:r>
              <a:rPr lang="en-US" sz="1600" b="1" dirty="0"/>
              <a:t>R</a:t>
            </a:r>
            <a:r>
              <a:rPr lang="en-US" sz="1600" b="1" dirty="0" smtClean="0"/>
              <a:t>eady!</a:t>
            </a:r>
          </a:p>
          <a:p>
            <a:r>
              <a:rPr lang="en-US" sz="1600" b="1" dirty="0" smtClean="0"/>
              <a:t>Understand the market and confirm a start-up is the best way to reach that market</a:t>
            </a:r>
            <a:endParaRPr lang="en-US" sz="1600" b="1"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D5CC1F88-2B89-4233-8136-B562C132A255}" type="slidenum">
              <a:rPr lang="en-US" smtClean="0"/>
              <a:t>7</a:t>
            </a:fld>
            <a:endParaRPr lang="en-US"/>
          </a:p>
        </p:txBody>
      </p:sp>
      <p:sp>
        <p:nvSpPr>
          <p:cNvPr id="5" name="Content Placeholder 2"/>
          <p:cNvSpPr txBox="1">
            <a:spLocks/>
          </p:cNvSpPr>
          <p:nvPr/>
        </p:nvSpPr>
        <p:spPr>
          <a:xfrm>
            <a:off x="381000" y="2362200"/>
            <a:ext cx="8229600" cy="3886200"/>
          </a:xfrm>
          <a:prstGeom prst="rect">
            <a:avLst/>
          </a:prstGeom>
        </p:spPr>
        <p:txBody>
          <a:bodyPr vert="horz" lIns="91440" tIns="45720" rIns="91440" bIns="45720"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en-US" sz="1600" dirty="0" smtClean="0"/>
              <a:t>This stage comprises two very big concepts</a:t>
            </a:r>
            <a:r>
              <a:rPr lang="en-US" sz="1600" dirty="0"/>
              <a:t>:</a:t>
            </a:r>
            <a:r>
              <a:rPr lang="en-US" sz="1600" dirty="0" smtClean="0"/>
              <a:t>:</a:t>
            </a:r>
          </a:p>
          <a:p>
            <a:pPr>
              <a:buFont typeface="Wingdings" pitchFamily="2" charset="2"/>
              <a:buChar char="Ø"/>
            </a:pPr>
            <a:r>
              <a:rPr lang="en-US" sz="1600" dirty="0" smtClean="0"/>
              <a:t>Describe the idea’s market(s). Here are but a few questions to answer:</a:t>
            </a:r>
          </a:p>
          <a:p>
            <a:pPr lvl="1">
              <a:buFont typeface="Wingdings" pitchFamily="2" charset="2"/>
              <a:buChar char="Ø"/>
            </a:pPr>
            <a:r>
              <a:rPr lang="en-US" sz="1600" dirty="0" smtClean="0"/>
              <a:t>The size and annual growth of the market</a:t>
            </a:r>
          </a:p>
          <a:p>
            <a:pPr lvl="1">
              <a:buFont typeface="Wingdings" pitchFamily="2" charset="2"/>
              <a:buChar char="Ø"/>
            </a:pPr>
            <a:r>
              <a:rPr lang="en-US" sz="1600" dirty="0" smtClean="0"/>
              <a:t>Identify the top companies in that market, particularly if they may be competition</a:t>
            </a:r>
          </a:p>
          <a:p>
            <a:pPr lvl="1">
              <a:buFont typeface="Wingdings" pitchFamily="2" charset="2"/>
              <a:buChar char="Ø"/>
            </a:pPr>
            <a:r>
              <a:rPr lang="en-US" sz="1600" dirty="0" smtClean="0"/>
              <a:t>Identify the top products or services that serve the market</a:t>
            </a:r>
          </a:p>
          <a:p>
            <a:pPr>
              <a:buFont typeface="Wingdings" pitchFamily="2" charset="2"/>
              <a:buChar char="Ø"/>
            </a:pPr>
            <a:r>
              <a:rPr lang="en-US" sz="1600" dirty="0" smtClean="0"/>
              <a:t>Provide your Rationale that a start-up is the best way to reach that market</a:t>
            </a:r>
          </a:p>
          <a:p>
            <a:pPr lvl="1">
              <a:buFont typeface="Wingdings" pitchFamily="2" charset="2"/>
              <a:buChar char="Ø"/>
            </a:pPr>
            <a:r>
              <a:rPr lang="en-US" sz="1600" dirty="0" smtClean="0"/>
              <a:t>Begin to develop the business model. Describe how </a:t>
            </a:r>
            <a:r>
              <a:rPr lang="en-US" sz="1600" dirty="0"/>
              <a:t>a</a:t>
            </a:r>
            <a:r>
              <a:rPr lang="en-US" sz="1600" dirty="0" smtClean="0"/>
              <a:t> company will create value</a:t>
            </a:r>
          </a:p>
          <a:p>
            <a:pPr lvl="1">
              <a:buFont typeface="Wingdings" pitchFamily="2" charset="2"/>
              <a:buChar char="Ø"/>
            </a:pPr>
            <a:r>
              <a:rPr lang="en-US" sz="1600" dirty="0" smtClean="0"/>
              <a:t>Describe what the company would actually do</a:t>
            </a:r>
          </a:p>
          <a:p>
            <a:pPr lvl="1">
              <a:buFont typeface="Wingdings" pitchFamily="2" charset="2"/>
              <a:buChar char="Ø"/>
            </a:pPr>
            <a:r>
              <a:rPr lang="en-US" sz="1600" dirty="0" smtClean="0"/>
              <a:t>Begin thinking about whether it’s a product or a service (or a combination of both) that would service the market</a:t>
            </a:r>
          </a:p>
          <a:p>
            <a:pPr lvl="1">
              <a:buFont typeface="Wingdings" pitchFamily="2" charset="2"/>
              <a:buChar char="Ø"/>
            </a:pPr>
            <a:r>
              <a:rPr lang="en-US" sz="1600" dirty="0" smtClean="0"/>
              <a:t>Confirm that the start-up will be able to offer </a:t>
            </a:r>
            <a:r>
              <a:rPr lang="en-US" sz="1600" smtClean="0"/>
              <a:t>that product </a:t>
            </a:r>
            <a:r>
              <a:rPr lang="en-US" sz="1600" dirty="0" smtClean="0"/>
              <a:t>or service, at a competitive price and still make money</a:t>
            </a:r>
          </a:p>
          <a:p>
            <a:pPr lvl="1">
              <a:buFont typeface="Wingdings" pitchFamily="2" charset="2"/>
              <a:buChar char="Ø"/>
            </a:pPr>
            <a:r>
              <a:rPr lang="en-US" sz="1600" dirty="0" smtClean="0">
                <a:solidFill>
                  <a:srgbClr val="000000"/>
                </a:solidFill>
              </a:rPr>
              <a:t>Each Start-up is  different – some are quick to market, some require investment and </a:t>
            </a:r>
            <a:r>
              <a:rPr lang="en-US" sz="1600" dirty="0">
                <a:solidFill>
                  <a:srgbClr val="000000"/>
                </a:solidFill>
              </a:rPr>
              <a:t>some are 5 guys in a garage for 20 years – </a:t>
            </a:r>
            <a:r>
              <a:rPr lang="en-US" sz="1600" dirty="0" smtClean="0">
                <a:solidFill>
                  <a:srgbClr val="000000"/>
                </a:solidFill>
              </a:rPr>
              <a:t>Match your plans and that of the company</a:t>
            </a:r>
          </a:p>
        </p:txBody>
      </p:sp>
    </p:spTree>
    <p:extLst>
      <p:ext uri="{BB962C8B-B14F-4D97-AF65-F5344CB8AC3E}">
        <p14:creationId xmlns:p14="http://schemas.microsoft.com/office/powerpoint/2010/main" val="600492809"/>
      </p:ext>
    </p:extLst>
  </p:cSld>
  <p:clrMapOvr>
    <a:masterClrMapping/>
  </p:clrMapOvr>
  <p:transition advTm="0">
    <p:sndAc>
      <p:end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Stage 3 -Start-up Plan for Success </a:t>
            </a:r>
            <a:endParaRPr lang="en-US" sz="2800" dirty="0"/>
          </a:p>
        </p:txBody>
      </p:sp>
      <p:sp>
        <p:nvSpPr>
          <p:cNvPr id="3" name="Content Placeholder 2"/>
          <p:cNvSpPr>
            <a:spLocks noGrp="1"/>
          </p:cNvSpPr>
          <p:nvPr>
            <p:ph idx="1"/>
          </p:nvPr>
        </p:nvSpPr>
        <p:spPr>
          <a:xfrm>
            <a:off x="457200" y="1447800"/>
            <a:ext cx="8229600" cy="1066800"/>
          </a:xfrm>
        </p:spPr>
        <p:txBody>
          <a:bodyPr>
            <a:normAutofit/>
          </a:bodyPr>
          <a:lstStyle/>
          <a:p>
            <a:r>
              <a:rPr lang="en-US" sz="1600" b="1" dirty="0" smtClean="0"/>
              <a:t>Stage 3 – Get </a:t>
            </a:r>
            <a:r>
              <a:rPr lang="en-US" sz="1600" b="1" dirty="0"/>
              <a:t>S</a:t>
            </a:r>
            <a:r>
              <a:rPr lang="en-US" sz="1600" b="1" dirty="0" smtClean="0"/>
              <a:t>et!</a:t>
            </a:r>
          </a:p>
          <a:p>
            <a:r>
              <a:rPr lang="en-US" sz="1600" b="1" dirty="0" smtClean="0"/>
              <a:t>Develop a (business) plan and put together the elements of the company</a:t>
            </a:r>
            <a:endParaRPr lang="en-US" sz="1600" b="1"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D5CC1F88-2B89-4233-8136-B562C132A255}" type="slidenum">
              <a:rPr lang="en-US" smtClean="0"/>
              <a:t>8</a:t>
            </a:fld>
            <a:endParaRPr lang="en-US"/>
          </a:p>
        </p:txBody>
      </p:sp>
      <p:sp>
        <p:nvSpPr>
          <p:cNvPr id="5" name="Content Placeholder 2"/>
          <p:cNvSpPr txBox="1">
            <a:spLocks/>
          </p:cNvSpPr>
          <p:nvPr/>
        </p:nvSpPr>
        <p:spPr>
          <a:xfrm>
            <a:off x="609600" y="2103437"/>
            <a:ext cx="8229600"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en-US" sz="1600" dirty="0" smtClean="0"/>
              <a:t>This stage also comprises two sizeable tasks: a business plan and elements of the company</a:t>
            </a:r>
          </a:p>
          <a:p>
            <a:pPr>
              <a:buFont typeface="Wingdings" pitchFamily="2" charset="2"/>
              <a:buChar char="Ø"/>
            </a:pPr>
            <a:r>
              <a:rPr lang="en-US" sz="1600" dirty="0" smtClean="0"/>
              <a:t>The </a:t>
            </a:r>
            <a:r>
              <a:rPr lang="en-US" sz="1600" b="1" i="1" dirty="0" smtClean="0">
                <a:solidFill>
                  <a:srgbClr val="FF0000"/>
                </a:solidFill>
              </a:rPr>
              <a:t>business plan </a:t>
            </a:r>
            <a:r>
              <a:rPr lang="en-US" sz="1600" dirty="0" smtClean="0"/>
              <a:t>is a document to help the start-up team go from where it is today, to where it wants to be in one year, three years, five years and beyond:</a:t>
            </a:r>
          </a:p>
          <a:p>
            <a:pPr lvl="1">
              <a:buFont typeface="Wingdings" pitchFamily="2" charset="2"/>
              <a:buChar char="Ø"/>
            </a:pPr>
            <a:r>
              <a:rPr lang="en-US" sz="1600" dirty="0" smtClean="0"/>
              <a:t>It is not just an analysis of products, markets and competitors, BUT</a:t>
            </a:r>
          </a:p>
          <a:p>
            <a:pPr lvl="1">
              <a:buFont typeface="Wingdings" pitchFamily="2" charset="2"/>
              <a:buChar char="Ø"/>
            </a:pPr>
            <a:r>
              <a:rPr lang="en-US" sz="1600" dirty="0" smtClean="0"/>
              <a:t>A living, time-driven plan that explains why and how this product (or service) will be developed and sold in this (these) market(s) and why it’s better than the competitors’</a:t>
            </a:r>
          </a:p>
          <a:p>
            <a:pPr lvl="1">
              <a:buFont typeface="Wingdings" pitchFamily="2" charset="2"/>
              <a:buChar char="Ø"/>
            </a:pPr>
            <a:r>
              <a:rPr lang="en-US" sz="1600" dirty="0"/>
              <a:t>M</a:t>
            </a:r>
            <a:r>
              <a:rPr lang="en-US" sz="1600" dirty="0" smtClean="0"/>
              <a:t>ilestones to be achieved along the way</a:t>
            </a:r>
          </a:p>
          <a:p>
            <a:pPr>
              <a:buFont typeface="Wingdings" pitchFamily="2" charset="2"/>
              <a:buChar char="Ø"/>
            </a:pPr>
            <a:r>
              <a:rPr lang="en-US" sz="1600" b="1" i="1" dirty="0" smtClean="0">
                <a:solidFill>
                  <a:srgbClr val="FF0000"/>
                </a:solidFill>
              </a:rPr>
              <a:t>Key elements of the company </a:t>
            </a:r>
            <a:r>
              <a:rPr lang="en-US" sz="1600" dirty="0" smtClean="0"/>
              <a:t>include:</a:t>
            </a:r>
          </a:p>
          <a:p>
            <a:pPr lvl="1">
              <a:buFont typeface="Wingdings" pitchFamily="2" charset="2"/>
              <a:buChar char="Ø"/>
            </a:pPr>
            <a:r>
              <a:rPr lang="en-US" sz="1600" dirty="0" smtClean="0"/>
              <a:t>People/team, counsel, advisors, board members</a:t>
            </a:r>
          </a:p>
          <a:p>
            <a:pPr lvl="1">
              <a:buFont typeface="Wingdings" pitchFamily="2" charset="2"/>
              <a:buChar char="Ø"/>
            </a:pPr>
            <a:r>
              <a:rPr lang="en-US" sz="1600" dirty="0" smtClean="0"/>
              <a:t>Resource requirements: people, technology, instruments</a:t>
            </a:r>
          </a:p>
          <a:p>
            <a:pPr lvl="1">
              <a:buFont typeface="Wingdings" pitchFamily="2" charset="2"/>
              <a:buChar char="Ø"/>
            </a:pPr>
            <a:r>
              <a:rPr lang="en-US" sz="1600" dirty="0" smtClean="0"/>
              <a:t>Financial plan, implementation plan, sales and marketing plan, exit (sale of the company) plan</a:t>
            </a:r>
          </a:p>
          <a:p>
            <a:pPr>
              <a:buFont typeface="Wingdings" pitchFamily="2" charset="2"/>
              <a:buChar char="Ø"/>
            </a:pPr>
            <a:r>
              <a:rPr lang="en-US" sz="1600" dirty="0" smtClean="0"/>
              <a:t>All of the elements  may not be required to launch the company. The plan should elucidate what the team must have in place to launch and what it can add thereafter</a:t>
            </a:r>
          </a:p>
        </p:txBody>
      </p:sp>
    </p:spTree>
    <p:extLst>
      <p:ext uri="{BB962C8B-B14F-4D97-AF65-F5344CB8AC3E}">
        <p14:creationId xmlns:p14="http://schemas.microsoft.com/office/powerpoint/2010/main" val="1066696928"/>
      </p:ext>
    </p:extLst>
  </p:cSld>
  <p:clrMapOvr>
    <a:masterClrMapping/>
  </p:clrMapOvr>
  <p:transition advTm="0">
    <p:sndAc>
      <p:end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In Step 4-Launch and Operate</a:t>
            </a:r>
            <a:endParaRPr lang="en-US" sz="2800" dirty="0"/>
          </a:p>
        </p:txBody>
      </p:sp>
      <p:sp>
        <p:nvSpPr>
          <p:cNvPr id="3" name="Content Placeholder 2"/>
          <p:cNvSpPr>
            <a:spLocks noGrp="1"/>
          </p:cNvSpPr>
          <p:nvPr>
            <p:ph idx="1"/>
          </p:nvPr>
        </p:nvSpPr>
        <p:spPr>
          <a:xfrm>
            <a:off x="457200" y="1219200"/>
            <a:ext cx="8229600" cy="838200"/>
          </a:xfrm>
        </p:spPr>
        <p:txBody>
          <a:bodyPr>
            <a:normAutofit fontScale="92500" lnSpcReduction="20000"/>
          </a:bodyPr>
          <a:lstStyle/>
          <a:p>
            <a:endParaRPr lang="en-US" sz="1600" b="1" dirty="0" smtClean="0"/>
          </a:p>
          <a:p>
            <a:r>
              <a:rPr lang="en-US" sz="1600" b="1" dirty="0" smtClean="0"/>
              <a:t>Stage 4 – GO!!</a:t>
            </a:r>
          </a:p>
          <a:p>
            <a:r>
              <a:rPr lang="en-US" sz="1600" b="1" dirty="0" smtClean="0"/>
              <a:t>Launching the company</a:t>
            </a:r>
            <a:endParaRPr lang="en-US" sz="1600" b="1"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D5CC1F88-2B89-4233-8136-B562C132A255}" type="slidenum">
              <a:rPr lang="en-US" smtClean="0"/>
              <a:t>9</a:t>
            </a:fld>
            <a:endParaRPr lang="en-US"/>
          </a:p>
        </p:txBody>
      </p:sp>
      <p:sp>
        <p:nvSpPr>
          <p:cNvPr id="5" name="Content Placeholder 2"/>
          <p:cNvSpPr txBox="1">
            <a:spLocks/>
          </p:cNvSpPr>
          <p:nvPr/>
        </p:nvSpPr>
        <p:spPr>
          <a:xfrm>
            <a:off x="457200" y="22098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itchFamily="2" charset="2"/>
              <a:buChar char="Ø"/>
            </a:pPr>
            <a:r>
              <a:rPr lang="en-US" sz="1600" dirty="0" smtClean="0"/>
              <a:t>It’s time to move from paper (computer screen) to real live operations</a:t>
            </a:r>
          </a:p>
          <a:p>
            <a:pPr lvl="1">
              <a:buFont typeface="Wingdings" pitchFamily="2" charset="2"/>
              <a:buChar char="Ø"/>
            </a:pPr>
            <a:r>
              <a:rPr lang="en-US" sz="1600" dirty="0" smtClean="0"/>
              <a:t>Negotiating any license or option with </a:t>
            </a:r>
            <a:r>
              <a:rPr lang="en-US" sz="1600" dirty="0" smtClean="0"/>
              <a:t>OTCV</a:t>
            </a:r>
            <a:endParaRPr lang="en-US" sz="1600" dirty="0" smtClean="0"/>
          </a:p>
          <a:p>
            <a:pPr lvl="1">
              <a:buFont typeface="Wingdings" pitchFamily="2" charset="2"/>
              <a:buChar char="Ø"/>
            </a:pPr>
            <a:r>
              <a:rPr lang="en-US" sz="1600" dirty="0" smtClean="0"/>
              <a:t>Incorporate</a:t>
            </a:r>
          </a:p>
          <a:p>
            <a:pPr lvl="1">
              <a:buFont typeface="Wingdings" pitchFamily="2" charset="2"/>
              <a:buChar char="Ø"/>
            </a:pPr>
            <a:r>
              <a:rPr lang="en-US" sz="1600" dirty="0" smtClean="0"/>
              <a:t>Determine any equity disbursement among the team members</a:t>
            </a:r>
          </a:p>
          <a:p>
            <a:pPr lvl="1">
              <a:buFont typeface="Wingdings" pitchFamily="2" charset="2"/>
              <a:buChar char="Ø"/>
            </a:pPr>
            <a:r>
              <a:rPr lang="en-US" sz="1600" dirty="0" smtClean="0"/>
              <a:t>Find and close the financing with appropriate investor(s)</a:t>
            </a:r>
          </a:p>
          <a:p>
            <a:pPr lvl="1">
              <a:buFont typeface="Wingdings" pitchFamily="2" charset="2"/>
              <a:buChar char="Ø"/>
            </a:pPr>
            <a:r>
              <a:rPr lang="en-US" sz="1600" dirty="0" smtClean="0"/>
              <a:t>Setting up an office and possibly lab</a:t>
            </a:r>
          </a:p>
          <a:p>
            <a:pPr lvl="1">
              <a:buFont typeface="Wingdings" pitchFamily="2" charset="2"/>
              <a:buChar char="Ø"/>
            </a:pPr>
            <a:r>
              <a:rPr lang="en-US" sz="1600" dirty="0" smtClean="0"/>
              <a:t>Management, management, management</a:t>
            </a:r>
          </a:p>
          <a:p>
            <a:pPr lvl="1">
              <a:buFont typeface="Wingdings" pitchFamily="2" charset="2"/>
              <a:buChar char="Ø"/>
            </a:pPr>
            <a:r>
              <a:rPr lang="en-US" sz="1600" dirty="0" smtClean="0"/>
              <a:t>Sales</a:t>
            </a:r>
          </a:p>
          <a:p>
            <a:pPr lvl="1">
              <a:buFont typeface="Wingdings" pitchFamily="2" charset="2"/>
              <a:buChar char="Ø"/>
            </a:pPr>
            <a:r>
              <a:rPr lang="en-US" sz="1600" dirty="0" smtClean="0"/>
              <a:t>Operations</a:t>
            </a:r>
          </a:p>
          <a:p>
            <a:pPr lvl="1">
              <a:buFont typeface="Wingdings" pitchFamily="2" charset="2"/>
              <a:buChar char="Ø"/>
            </a:pPr>
            <a:r>
              <a:rPr lang="en-US" sz="1600" dirty="0" smtClean="0"/>
              <a:t>Contracts of so many types</a:t>
            </a:r>
          </a:p>
          <a:p>
            <a:endParaRPr lang="en-US" sz="1600" dirty="0"/>
          </a:p>
        </p:txBody>
      </p:sp>
    </p:spTree>
    <p:extLst>
      <p:ext uri="{BB962C8B-B14F-4D97-AF65-F5344CB8AC3E}">
        <p14:creationId xmlns:p14="http://schemas.microsoft.com/office/powerpoint/2010/main" val="2926955801"/>
      </p:ext>
    </p:extLst>
  </p:cSld>
  <p:clrMapOvr>
    <a:masterClrMapping/>
  </p:clrMapOvr>
  <p:transition advTm="0">
    <p:sndAc>
      <p:end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Dean's Advisory Board 4 28 06 FINAL</Template>
  <TotalTime>7072</TotalTime>
  <Words>1217</Words>
  <Application>Microsoft Office PowerPoint</Application>
  <PresentationFormat>On-screen Show (4:3)</PresentationFormat>
  <Paragraphs>105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Median</vt:lpstr>
      <vt:lpstr>So you want to start a company? </vt:lpstr>
      <vt:lpstr>Table of Contents</vt:lpstr>
      <vt:lpstr>Guidelines for UMass Start-ups</vt:lpstr>
      <vt:lpstr>FOUR STAGE Approach to How to Start a New Company</vt:lpstr>
      <vt:lpstr>But before you start ….</vt:lpstr>
      <vt:lpstr>The First Stage –Determining Market Potential</vt:lpstr>
      <vt:lpstr>Stage 2 –Can the Start-up Meet the Market Needs?</vt:lpstr>
      <vt:lpstr>Stage 3 -Start-up Plan for Success </vt:lpstr>
      <vt:lpstr>In Step 4-Launch and Operate</vt:lpstr>
      <vt:lpstr>These four steps are an outline</vt:lpstr>
    </vt:vector>
  </TitlesOfParts>
  <Company>University of Massachusetts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bjv</dc:creator>
  <cp:lastModifiedBy>Goldberg, Julia</cp:lastModifiedBy>
  <cp:revision>672</cp:revision>
  <cp:lastPrinted>2013-03-11T20:23:52Z</cp:lastPrinted>
  <dcterms:created xsi:type="dcterms:W3CDTF">2006-10-05T18:20:28Z</dcterms:created>
  <dcterms:modified xsi:type="dcterms:W3CDTF">2016-08-01T16:31:19Z</dcterms:modified>
</cp:coreProperties>
</file>